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omments/comment1.xml" ContentType="application/vnd.openxmlformats-officedocument.presentationml.comment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omments/comment2.xml" ContentType="application/vnd.openxmlformats-officedocument.presentationml.comment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omments/comment3.xml" ContentType="application/vnd.openxmlformats-officedocument.presentationml.comment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omments/comment4.xml" ContentType="application/vnd.openxmlformats-officedocument.presentationml.comment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omments/comment5.xml" ContentType="application/vnd.openxmlformats-officedocument.presentationml.comments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omments/comment6.xml" ContentType="application/vnd.openxmlformats-officedocument.presentationml.comments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omments/comment7.xml" ContentType="application/vnd.openxmlformats-officedocument.presentationml.comments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omments/comment8.xml" ContentType="application/vnd.openxmlformats-officedocument.presentationml.comments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omments/comment9.xml" ContentType="application/vnd.openxmlformats-officedocument.presentationml.comments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omments/comment10.xml" ContentType="application/vnd.openxmlformats-officedocument.presentationml.comments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omments/comment11.xml" ContentType="application/vnd.openxmlformats-officedocument.presentationml.comments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drawings/drawing1.xml" ContentType="application/vnd.openxmlformats-officedocument.drawingml.chartshapes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omments/comment12.xml" ContentType="application/vnd.openxmlformats-officedocument.presentationml.comments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omments/comment13.xml" ContentType="application/vnd.openxmlformats-officedocument.presentationml.comments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omments/comment14.xml" ContentType="application/vnd.openxmlformats-officedocument.presentationml.comments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drawings/drawing2.xml" ContentType="application/vnd.openxmlformats-officedocument.drawingml.chartshapes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82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notesSlides/notesSlide2.xml" ContentType="application/vnd.openxmlformats-officedocument.presentationml.notesSlide+xml"/>
  <Override PartName="/ppt/charts/chart83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omments/comment15.xml" ContentType="application/vnd.openxmlformats-officedocument.presentationml.comments+xml"/>
  <Override PartName="/ppt/charts/chart84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notesSlides/notesSlide3.xml" ContentType="application/vnd.openxmlformats-officedocument.presentationml.notesSlide+xml"/>
  <Override PartName="/ppt/charts/chart85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charts/chart86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charts/chart87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88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charts/chart89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charts/chart90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charts/chart91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notesSlides/notesSlide4.xml" ContentType="application/vnd.openxmlformats-officedocument.presentationml.notesSlide+xml"/>
  <Override PartName="/ppt/charts/chart92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charts/chart93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drawings/drawing3.xml" ContentType="application/vnd.openxmlformats-officedocument.drawingml.chartshapes+xml"/>
  <Override PartName="/ppt/charts/chart94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charts/chart95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96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drawings/drawing4.xml" ContentType="application/vnd.openxmlformats-officedocument.drawingml.chartshapes+xml"/>
  <Override PartName="/ppt/charts/chart97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charts/chart98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comments/comment16.xml" ContentType="application/vnd.openxmlformats-officedocument.presentationml.comments+xml"/>
  <Override PartName="/ppt/charts/chart99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charts/chart100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comments/comment17.xml" ContentType="application/vnd.openxmlformats-officedocument.presentationml.comments+xml"/>
  <Override PartName="/ppt/charts/chart101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charts/chart102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comments/comment18.xml" ContentType="application/vnd.openxmlformats-officedocument.presentationml.comments+xml"/>
  <Override PartName="/ppt/charts/chart103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charts/chart104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charts/chart105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charts/chart106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drawings/drawing5.xml" ContentType="application/vnd.openxmlformats-officedocument.drawingml.chartshapes+xml"/>
  <Override PartName="/ppt/comments/comment19.xml" ContentType="application/vnd.openxmlformats-officedocument.presentationml.comments+xml"/>
  <Override PartName="/ppt/charts/chart107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drawings/drawing6.xml" ContentType="application/vnd.openxmlformats-officedocument.drawingml.chartshapes+xml"/>
  <Override PartName="/ppt/charts/chart108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charts/chart109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charts/chart110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charts/chart111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charts/chart112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ppt/charts/chart113.xml" ContentType="application/vnd.openxmlformats-officedocument.drawingml.chart+xml"/>
  <Override PartName="/ppt/charts/style113.xml" ContentType="application/vnd.ms-office.chartstyle+xml"/>
  <Override PartName="/ppt/charts/colors113.xml" ContentType="application/vnd.ms-office.chartcolorstyle+xml"/>
  <Override PartName="/ppt/charts/chart114.xml" ContentType="application/vnd.openxmlformats-officedocument.drawingml.chart+xml"/>
  <Override PartName="/ppt/charts/style114.xml" ContentType="application/vnd.ms-office.chartstyle+xml"/>
  <Override PartName="/ppt/charts/colors114.xml" ContentType="application/vnd.ms-office.chartcolorstyle+xml"/>
  <Override PartName="/ppt/charts/chart115.xml" ContentType="application/vnd.openxmlformats-officedocument.drawingml.chart+xml"/>
  <Override PartName="/ppt/charts/style115.xml" ContentType="application/vnd.ms-office.chartstyle+xml"/>
  <Override PartName="/ppt/charts/colors115.xml" ContentType="application/vnd.ms-office.chartcolorstyle+xml"/>
  <Override PartName="/ppt/comments/comment20.xml" ContentType="application/vnd.openxmlformats-officedocument.presentationml.comments+xml"/>
  <Override PartName="/ppt/charts/chart116.xml" ContentType="application/vnd.openxmlformats-officedocument.drawingml.chart+xml"/>
  <Override PartName="/ppt/charts/style116.xml" ContentType="application/vnd.ms-office.chartstyle+xml"/>
  <Override PartName="/ppt/charts/colors116.xml" ContentType="application/vnd.ms-office.chartcolorstyle+xml"/>
  <Override PartName="/ppt/charts/chart117.xml" ContentType="application/vnd.openxmlformats-officedocument.drawingml.chart+xml"/>
  <Override PartName="/ppt/charts/style117.xml" ContentType="application/vnd.ms-office.chartstyle+xml"/>
  <Override PartName="/ppt/charts/colors117.xml" ContentType="application/vnd.ms-office.chartcolorstyle+xml"/>
  <Override PartName="/ppt/charts/chart118.xml" ContentType="application/vnd.openxmlformats-officedocument.drawingml.chart+xml"/>
  <Override PartName="/ppt/charts/style118.xml" ContentType="application/vnd.ms-office.chartstyle+xml"/>
  <Override PartName="/ppt/charts/colors118.xml" ContentType="application/vnd.ms-office.chartcolorstyle+xml"/>
  <Override PartName="/ppt/charts/chart119.xml" ContentType="application/vnd.openxmlformats-officedocument.drawingml.chart+xml"/>
  <Override PartName="/ppt/charts/style119.xml" ContentType="application/vnd.ms-office.chartstyle+xml"/>
  <Override PartName="/ppt/charts/colors119.xml" ContentType="application/vnd.ms-office.chartcolorstyle+xml"/>
  <Override PartName="/ppt/charts/chart120.xml" ContentType="application/vnd.openxmlformats-officedocument.drawingml.chart+xml"/>
  <Override PartName="/ppt/charts/style120.xml" ContentType="application/vnd.ms-office.chartstyle+xml"/>
  <Override PartName="/ppt/charts/colors120.xml" ContentType="application/vnd.ms-office.chartcolorstyle+xml"/>
  <Override PartName="/ppt/charts/chart121.xml" ContentType="application/vnd.openxmlformats-officedocument.drawingml.chart+xml"/>
  <Override PartName="/ppt/charts/style121.xml" ContentType="application/vnd.ms-office.chartstyle+xml"/>
  <Override PartName="/ppt/charts/colors121.xml" ContentType="application/vnd.ms-office.chartcolorstyle+xml"/>
  <Override PartName="/ppt/charts/chart122.xml" ContentType="application/vnd.openxmlformats-officedocument.drawingml.chart+xml"/>
  <Override PartName="/ppt/charts/style122.xml" ContentType="application/vnd.ms-office.chartstyle+xml"/>
  <Override PartName="/ppt/charts/colors122.xml" ContentType="application/vnd.ms-office.chartcolorstyle+xml"/>
  <Override PartName="/ppt/charts/chart123.xml" ContentType="application/vnd.openxmlformats-officedocument.drawingml.chart+xml"/>
  <Override PartName="/ppt/charts/style123.xml" ContentType="application/vnd.ms-office.chartstyle+xml"/>
  <Override PartName="/ppt/charts/colors123.xml" ContentType="application/vnd.ms-office.chartcolorstyle+xml"/>
  <Override PartName="/ppt/charts/chart124.xml" ContentType="application/vnd.openxmlformats-officedocument.drawingml.chart+xml"/>
  <Override PartName="/ppt/charts/style124.xml" ContentType="application/vnd.ms-office.chartstyle+xml"/>
  <Override PartName="/ppt/charts/colors12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59" r:id="rId2"/>
    <p:sldMasterId id="2147483664" r:id="rId3"/>
    <p:sldMasterId id="2147483678" r:id="rId4"/>
    <p:sldMasterId id="2147483705" r:id="rId5"/>
  </p:sldMasterIdLst>
  <p:notesMasterIdLst>
    <p:notesMasterId r:id="rId139"/>
  </p:notesMasterIdLst>
  <p:handoutMasterIdLst>
    <p:handoutMasterId r:id="rId140"/>
  </p:handoutMasterIdLst>
  <p:sldIdLst>
    <p:sldId id="442" r:id="rId6"/>
    <p:sldId id="443" r:id="rId7"/>
    <p:sldId id="444" r:id="rId8"/>
    <p:sldId id="259" r:id="rId9"/>
    <p:sldId id="260" r:id="rId10"/>
    <p:sldId id="268" r:id="rId11"/>
    <p:sldId id="272" r:id="rId12"/>
    <p:sldId id="276" r:id="rId13"/>
    <p:sldId id="278" r:id="rId14"/>
    <p:sldId id="280" r:id="rId15"/>
    <p:sldId id="448" r:id="rId16"/>
    <p:sldId id="286" r:id="rId17"/>
    <p:sldId id="284" r:id="rId18"/>
    <p:sldId id="449" r:id="rId19"/>
    <p:sldId id="450" r:id="rId20"/>
    <p:sldId id="451" r:id="rId21"/>
    <p:sldId id="452" r:id="rId22"/>
    <p:sldId id="296" r:id="rId23"/>
    <p:sldId id="298" r:id="rId24"/>
    <p:sldId id="300" r:id="rId25"/>
    <p:sldId id="302" r:id="rId26"/>
    <p:sldId id="304" r:id="rId27"/>
    <p:sldId id="306" r:id="rId28"/>
    <p:sldId id="308" r:id="rId29"/>
    <p:sldId id="310" r:id="rId30"/>
    <p:sldId id="312" r:id="rId31"/>
    <p:sldId id="314" r:id="rId32"/>
    <p:sldId id="316" r:id="rId33"/>
    <p:sldId id="318" r:id="rId34"/>
    <p:sldId id="320" r:id="rId35"/>
    <p:sldId id="322" r:id="rId36"/>
    <p:sldId id="324" r:id="rId37"/>
    <p:sldId id="355" r:id="rId38"/>
    <p:sldId id="446" r:id="rId39"/>
    <p:sldId id="447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454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56" r:id="rId68"/>
    <p:sldId id="455" r:id="rId69"/>
    <p:sldId id="392" r:id="rId70"/>
    <p:sldId id="395" r:id="rId71"/>
    <p:sldId id="396" r:id="rId72"/>
    <p:sldId id="397" r:id="rId73"/>
    <p:sldId id="398" r:id="rId74"/>
    <p:sldId id="399" r:id="rId75"/>
    <p:sldId id="400" r:id="rId76"/>
    <p:sldId id="401" r:id="rId77"/>
    <p:sldId id="456" r:id="rId78"/>
    <p:sldId id="402" r:id="rId79"/>
    <p:sldId id="287" r:id="rId80"/>
    <p:sldId id="289" r:id="rId81"/>
    <p:sldId id="291" r:id="rId82"/>
    <p:sldId id="293" r:id="rId83"/>
    <p:sldId id="403" r:id="rId84"/>
    <p:sldId id="297" r:id="rId85"/>
    <p:sldId id="299" r:id="rId86"/>
    <p:sldId id="301" r:id="rId87"/>
    <p:sldId id="303" r:id="rId88"/>
    <p:sldId id="305" r:id="rId89"/>
    <p:sldId id="307" r:id="rId90"/>
    <p:sldId id="309" r:id="rId91"/>
    <p:sldId id="311" r:id="rId92"/>
    <p:sldId id="313" r:id="rId93"/>
    <p:sldId id="315" r:id="rId94"/>
    <p:sldId id="317" r:id="rId95"/>
    <p:sldId id="319" r:id="rId96"/>
    <p:sldId id="321" r:id="rId97"/>
    <p:sldId id="323" r:id="rId98"/>
    <p:sldId id="404" r:id="rId99"/>
    <p:sldId id="457" r:id="rId100"/>
    <p:sldId id="405" r:id="rId101"/>
    <p:sldId id="459" r:id="rId102"/>
    <p:sldId id="406" r:id="rId103"/>
    <p:sldId id="458" r:id="rId104"/>
    <p:sldId id="407" r:id="rId105"/>
    <p:sldId id="408" r:id="rId106"/>
    <p:sldId id="409" r:id="rId107"/>
    <p:sldId id="410" r:id="rId108"/>
    <p:sldId id="411" r:id="rId109"/>
    <p:sldId id="412" r:id="rId110"/>
    <p:sldId id="413" r:id="rId111"/>
    <p:sldId id="414" r:id="rId112"/>
    <p:sldId id="415" r:id="rId113"/>
    <p:sldId id="416" r:id="rId114"/>
    <p:sldId id="417" r:id="rId115"/>
    <p:sldId id="418" r:id="rId116"/>
    <p:sldId id="419" r:id="rId117"/>
    <p:sldId id="469" r:id="rId118"/>
    <p:sldId id="421" r:id="rId119"/>
    <p:sldId id="422" r:id="rId120"/>
    <p:sldId id="423" r:id="rId121"/>
    <p:sldId id="424" r:id="rId122"/>
    <p:sldId id="460" r:id="rId123"/>
    <p:sldId id="425" r:id="rId124"/>
    <p:sldId id="426" r:id="rId125"/>
    <p:sldId id="427" r:id="rId126"/>
    <p:sldId id="428" r:id="rId127"/>
    <p:sldId id="429" r:id="rId128"/>
    <p:sldId id="430" r:id="rId129"/>
    <p:sldId id="431" r:id="rId130"/>
    <p:sldId id="432" r:id="rId131"/>
    <p:sldId id="461" r:id="rId132"/>
    <p:sldId id="462" r:id="rId133"/>
    <p:sldId id="463" r:id="rId134"/>
    <p:sldId id="465" r:id="rId135"/>
    <p:sldId id="466" r:id="rId136"/>
    <p:sldId id="467" r:id="rId137"/>
    <p:sldId id="441" r:id="rId1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6">
          <p15:clr>
            <a:srgbClr val="A4A3A4"/>
          </p15:clr>
        </p15:guide>
        <p15:guide id="2" pos="56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ie Pate" initials="LP" lastIdx="62" clrIdx="0">
    <p:extLst>
      <p:ext uri="{19B8F6BF-5375-455C-9EA6-DF929625EA0E}">
        <p15:presenceInfo xmlns:p15="http://schemas.microsoft.com/office/powerpoint/2012/main" userId="90602ae9feda42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33CC33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E238B-88A3-4C70-9AB2-D49628F6401B}" v="416" dt="2019-07-25T15:00:40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76"/>
  </p:normalViewPr>
  <p:slideViewPr>
    <p:cSldViewPr snapToGrid="0" snapToObjects="1">
      <p:cViewPr varScale="1">
        <p:scale>
          <a:sx n="114" d="100"/>
          <a:sy n="114" d="100"/>
        </p:scale>
        <p:origin x="78" y="159"/>
      </p:cViewPr>
      <p:guideLst>
        <p:guide orient="horz" pos="676"/>
        <p:guide pos="56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handoutMaster" Target="handoutMasters/handout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commentAuthors" Target="commentAuthors.xml"/><Relationship Id="rId14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5.xlsx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6.xlsx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7.xlsx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8.xlsx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0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9.xlsx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0.xlsx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1.xlsx"/><Relationship Id="rId2" Type="http://schemas.microsoft.com/office/2011/relationships/chartColorStyle" Target="colors106.xml"/><Relationship Id="rId1" Type="http://schemas.microsoft.com/office/2011/relationships/chartStyle" Target="style106.xml"/><Relationship Id="rId4" Type="http://schemas.openxmlformats.org/officeDocument/2006/relationships/chartUserShapes" Target="../drawings/drawing5.xml"/></Relationships>
</file>

<file path=ppt/charts/_rels/chart10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2.xlsx"/><Relationship Id="rId2" Type="http://schemas.microsoft.com/office/2011/relationships/chartColorStyle" Target="colors107.xml"/><Relationship Id="rId1" Type="http://schemas.microsoft.com/office/2011/relationships/chartStyle" Target="style107.xml"/><Relationship Id="rId4" Type="http://schemas.openxmlformats.org/officeDocument/2006/relationships/chartUserShapes" Target="../drawings/drawing6.xml"/></Relationships>
</file>

<file path=ppt/charts/_rels/chart10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3.xlsx"/><Relationship Id="rId2" Type="http://schemas.microsoft.com/office/2011/relationships/chartColorStyle" Target="colors108.xml"/><Relationship Id="rId1" Type="http://schemas.microsoft.com/office/2011/relationships/chartStyle" Target="style108.xml"/></Relationships>
</file>

<file path=ppt/charts/_rels/chart10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4.xlsx"/><Relationship Id="rId2" Type="http://schemas.microsoft.com/office/2011/relationships/chartColorStyle" Target="colors109.xml"/><Relationship Id="rId1" Type="http://schemas.microsoft.com/office/2011/relationships/chartStyle" Target="style10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5.xlsx"/><Relationship Id="rId2" Type="http://schemas.microsoft.com/office/2011/relationships/chartColorStyle" Target="colors110.xml"/><Relationship Id="rId1" Type="http://schemas.microsoft.com/office/2011/relationships/chartStyle" Target="style110.xml"/></Relationships>
</file>

<file path=ppt/charts/_rels/chart1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6.xlsx"/><Relationship Id="rId2" Type="http://schemas.microsoft.com/office/2011/relationships/chartColorStyle" Target="colors111.xml"/><Relationship Id="rId1" Type="http://schemas.microsoft.com/office/2011/relationships/chartStyle" Target="style111.xml"/></Relationships>
</file>

<file path=ppt/charts/_rels/chart1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7.xlsx"/><Relationship Id="rId2" Type="http://schemas.microsoft.com/office/2011/relationships/chartColorStyle" Target="colors112.xml"/><Relationship Id="rId1" Type="http://schemas.microsoft.com/office/2011/relationships/chartStyle" Target="style112.xml"/></Relationships>
</file>

<file path=ppt/charts/_rels/chart1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8.xlsx"/><Relationship Id="rId2" Type="http://schemas.microsoft.com/office/2011/relationships/chartColorStyle" Target="colors113.xml"/><Relationship Id="rId1" Type="http://schemas.microsoft.com/office/2011/relationships/chartStyle" Target="style113.xml"/></Relationships>
</file>

<file path=ppt/charts/_rels/chart1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9.xlsx"/><Relationship Id="rId2" Type="http://schemas.microsoft.com/office/2011/relationships/chartColorStyle" Target="colors114.xml"/><Relationship Id="rId1" Type="http://schemas.microsoft.com/office/2011/relationships/chartStyle" Target="style114.xml"/></Relationships>
</file>

<file path=ppt/charts/_rels/chart1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0.xlsx"/><Relationship Id="rId2" Type="http://schemas.microsoft.com/office/2011/relationships/chartColorStyle" Target="colors115.xml"/><Relationship Id="rId1" Type="http://schemas.microsoft.com/office/2011/relationships/chartStyle" Target="style115.xml"/></Relationships>
</file>

<file path=ppt/charts/_rels/chart1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1.xlsx"/><Relationship Id="rId2" Type="http://schemas.microsoft.com/office/2011/relationships/chartColorStyle" Target="colors116.xml"/><Relationship Id="rId1" Type="http://schemas.microsoft.com/office/2011/relationships/chartStyle" Target="style116.xml"/></Relationships>
</file>

<file path=ppt/charts/_rels/chart1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2.xlsx"/><Relationship Id="rId2" Type="http://schemas.microsoft.com/office/2011/relationships/chartColorStyle" Target="colors117.xml"/><Relationship Id="rId1" Type="http://schemas.microsoft.com/office/2011/relationships/chartStyle" Target="style117.xml"/></Relationships>
</file>

<file path=ppt/charts/_rels/chart1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3.xlsx"/><Relationship Id="rId2" Type="http://schemas.microsoft.com/office/2011/relationships/chartColorStyle" Target="colors118.xml"/><Relationship Id="rId1" Type="http://schemas.microsoft.com/office/2011/relationships/chartStyle" Target="style118.xml"/></Relationships>
</file>

<file path=ppt/charts/_rels/chart1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4.xlsx"/><Relationship Id="rId2" Type="http://schemas.microsoft.com/office/2011/relationships/chartColorStyle" Target="colors119.xml"/><Relationship Id="rId1" Type="http://schemas.microsoft.com/office/2011/relationships/chartStyle" Target="style11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5.xlsx"/><Relationship Id="rId2" Type="http://schemas.microsoft.com/office/2011/relationships/chartColorStyle" Target="colors120.xml"/><Relationship Id="rId1" Type="http://schemas.microsoft.com/office/2011/relationships/chartStyle" Target="style120.xml"/></Relationships>
</file>

<file path=ppt/charts/_rels/chart1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6.xlsx"/><Relationship Id="rId2" Type="http://schemas.microsoft.com/office/2011/relationships/chartColorStyle" Target="colors121.xml"/><Relationship Id="rId1" Type="http://schemas.microsoft.com/office/2011/relationships/chartStyle" Target="style121.xml"/></Relationships>
</file>

<file path=ppt/charts/_rels/chart1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7.xlsx"/><Relationship Id="rId2" Type="http://schemas.microsoft.com/office/2011/relationships/chartColorStyle" Target="colors122.xml"/><Relationship Id="rId1" Type="http://schemas.microsoft.com/office/2011/relationships/chartStyle" Target="style122.xml"/></Relationships>
</file>

<file path=ppt/charts/_rels/chart1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8.xlsx"/><Relationship Id="rId2" Type="http://schemas.microsoft.com/office/2011/relationships/chartColorStyle" Target="colors123.xml"/><Relationship Id="rId1" Type="http://schemas.microsoft.com/office/2011/relationships/chartStyle" Target="style123.xml"/></Relationships>
</file>

<file path=ppt/charts/_rels/chart1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9.xlsx"/><Relationship Id="rId2" Type="http://schemas.microsoft.com/office/2011/relationships/chartColorStyle" Target="colors124.xml"/><Relationship Id="rId1" Type="http://schemas.microsoft.com/office/2011/relationships/chartStyle" Target="style12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bu\AppData\Local\Temp\Temp1_Young%20MSM%20Hispanic.zip\NHFF%20Counties%20EMA&#160;2018%20In%20Care%20Needs%20Assessment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chartUserShapes" Target="../drawings/drawing1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bu\AppData\Local\Temp\Temp1_Young%20MSM%20Hispanic.zip\NHFF%20Counties%20EMA&#160;2018%20In%20Care%20Needs%20Assessment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bu\AppData\Local\Temp\Temp1_Young%20MSM%20AA.zip\NHFF%20Counties%20EMA&#160;2018%20In%20Care%20Needs%20Assessment.xlsx" TargetMode="External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73.xml"/><Relationship Id="rId1" Type="http://schemas.microsoft.com/office/2011/relationships/chartStyle" Target="style73.xml"/><Relationship Id="rId4" Type="http://schemas.openxmlformats.org/officeDocument/2006/relationships/chartUserShapes" Target="../drawings/drawing2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5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6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bu\AppData\Local\Temp\Temp1_Young%20MSM%20AA.zip\NHFF%20Counties%20EMA&#160;2018%20In%20Care%20Needs%20Assessment.xlsx" TargetMode="External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0.xlsx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3.xlsx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4.xlsx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5.xlsx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6.xlsx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7.xlsx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8.xlsx"/><Relationship Id="rId2" Type="http://schemas.microsoft.com/office/2011/relationships/chartColorStyle" Target="colors93.xml"/><Relationship Id="rId1" Type="http://schemas.microsoft.com/office/2011/relationships/chartStyle" Target="style93.xml"/><Relationship Id="rId4" Type="http://schemas.openxmlformats.org/officeDocument/2006/relationships/chartUserShapes" Target="../drawings/drawing3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9.xlsx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0.xlsx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1.xlsx"/><Relationship Id="rId2" Type="http://schemas.microsoft.com/office/2011/relationships/chartColorStyle" Target="colors96.xml"/><Relationship Id="rId1" Type="http://schemas.microsoft.com/office/2011/relationships/chartStyle" Target="style96.xml"/><Relationship Id="rId4" Type="http://schemas.openxmlformats.org/officeDocument/2006/relationships/chartUserShapes" Target="../drawings/drawing4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2.xlsx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9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3.xlsx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4.xlsx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1'!$A$4:$A$16</c:f>
              <c:strCache>
                <c:ptCount val="13"/>
                <c:pt idx="0">
                  <c:v>Cornell Scott Hill Health Center</c:v>
                </c:pt>
                <c:pt idx="1">
                  <c:v>Fair Haven Community Health Care Center</c:v>
                </c:pt>
                <c:pt idx="2">
                  <c:v>Haelen Center- Yale Hospital</c:v>
                </c:pt>
                <c:pt idx="3">
                  <c:v>Nathan Smith Clinic-Yale Hospital</c:v>
                </c:pt>
                <c:pt idx="4">
                  <c:v>Staywell Health Care, Inc.</c:v>
                </c:pt>
                <c:pt idx="5">
                  <c:v>GBAPP, Inc.</c:v>
                </c:pt>
                <c:pt idx="6">
                  <c:v>Optimus Healthcare, Inc.</c:v>
                </c:pt>
                <c:pt idx="7">
                  <c:v>Southwest Community Health Center</c:v>
                </c:pt>
                <c:pt idx="8">
                  <c:v>Lifebridge Community Services</c:v>
                </c:pt>
                <c:pt idx="9">
                  <c:v>Family Centers, Inc.</c:v>
                </c:pt>
                <c:pt idx="10">
                  <c:v>Stamford Hospital</c:v>
                </c:pt>
                <c:pt idx="11">
                  <c:v>Danbury Hospital</c:v>
                </c:pt>
                <c:pt idx="12">
                  <c:v>Other (please specify)</c:v>
                </c:pt>
              </c:strCache>
            </c:strRef>
          </c:cat>
          <c:val>
            <c:numRef>
              <c:f>'Question 1'!$B$4:$B$16</c:f>
              <c:numCache>
                <c:formatCode>0%</c:formatCode>
                <c:ptCount val="13"/>
                <c:pt idx="0">
                  <c:v>2.1700000000000001E-2</c:v>
                </c:pt>
                <c:pt idx="1">
                  <c:v>2.1700000000000001E-2</c:v>
                </c:pt>
                <c:pt idx="2">
                  <c:v>8.6999999999999994E-2</c:v>
                </c:pt>
                <c:pt idx="3">
                  <c:v>0.1522</c:v>
                </c:pt>
                <c:pt idx="4">
                  <c:v>0.13039999999999999</c:v>
                </c:pt>
                <c:pt idx="5">
                  <c:v>4.3499999999999997E-2</c:v>
                </c:pt>
                <c:pt idx="6">
                  <c:v>0.1522</c:v>
                </c:pt>
                <c:pt idx="7">
                  <c:v>8.6999999999999994E-2</c:v>
                </c:pt>
                <c:pt idx="8">
                  <c:v>8.6999999999999994E-2</c:v>
                </c:pt>
                <c:pt idx="9">
                  <c:v>2.1700000000000001E-2</c:v>
                </c:pt>
                <c:pt idx="10">
                  <c:v>2.1700000000000001E-2</c:v>
                </c:pt>
                <c:pt idx="11">
                  <c:v>2.1700000000000001E-2</c:v>
                </c:pt>
                <c:pt idx="12">
                  <c:v>0.1739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F6-4BA5-88A0-692A88FC7CB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15'!$B$3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15'!$A$4:$A$5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15'!$B$4:$B$5</c:f>
              <c:numCache>
                <c:formatCode>0%</c:formatCode>
                <c:ptCount val="2"/>
                <c:pt idx="0">
                  <c:v>0.95650000000000002</c:v>
                </c:pt>
                <c:pt idx="1">
                  <c:v>4.3499999999999997E-2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8C-49C1-AE9F-D636D98BEB4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10'!$A$4:$A$12</c:f>
              <c:strCache>
                <c:ptCount val="9"/>
                <c:pt idx="0">
                  <c:v>Own a Home</c:v>
                </c:pt>
                <c:pt idx="1">
                  <c:v>Rent a House or Apartment</c:v>
                </c:pt>
                <c:pt idx="2">
                  <c:v>Living with Family</c:v>
                </c:pt>
                <c:pt idx="3">
                  <c:v>Living with a Friend</c:v>
                </c:pt>
                <c:pt idx="4">
                  <c:v>Staying with Friends ("couch surfing")</c:v>
                </c:pt>
                <c:pt idx="5">
                  <c:v>Drug Treatment Program</c:v>
                </c:pt>
                <c:pt idx="6">
                  <c:v>Shelter/Transitional Housing</c:v>
                </c:pt>
                <c:pt idx="7">
                  <c:v>Homeless/Unstable Housing</c:v>
                </c:pt>
                <c:pt idx="8">
                  <c:v>Other (please specify)</c:v>
                </c:pt>
              </c:strCache>
            </c:strRef>
          </c:cat>
          <c:val>
            <c:numRef>
              <c:f>'Question 10'!$B$4:$B$12</c:f>
              <c:numCache>
                <c:formatCode>0.00%</c:formatCode>
                <c:ptCount val="9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EE-4EA4-AEFB-2E2098FAE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11'!$A$4:$A$5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11'!$B$4:$B$5</c:f>
              <c:numCache>
                <c:formatCode>0.00%</c:formatCode>
                <c:ptCount val="2"/>
                <c:pt idx="0">
                  <c:v>0.66670000000000007</c:v>
                </c:pt>
                <c:pt idx="1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75-4E59-A670-9B9DDF2CA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13'!$A$4:$A$11</c:f>
              <c:strCache>
                <c:ptCount val="8"/>
                <c:pt idx="0">
                  <c:v>$0 - No Income</c:v>
                </c:pt>
                <c:pt idx="1">
                  <c:v>$1 - $500</c:v>
                </c:pt>
                <c:pt idx="2">
                  <c:v>$501 - $1000</c:v>
                </c:pt>
                <c:pt idx="3">
                  <c:v>$1001 - $1500</c:v>
                </c:pt>
                <c:pt idx="4">
                  <c:v>$1501 - $2000</c:v>
                </c:pt>
                <c:pt idx="5">
                  <c:v>$2001 - $2500</c:v>
                </c:pt>
                <c:pt idx="6">
                  <c:v>$2501 - $3000</c:v>
                </c:pt>
                <c:pt idx="7">
                  <c:v>More Than $3001</c:v>
                </c:pt>
              </c:strCache>
            </c:strRef>
          </c:cat>
          <c:val>
            <c:numRef>
              <c:f>'Question 13'!$B$4:$B$11</c:f>
              <c:numCache>
                <c:formatCode>0.00%</c:formatCode>
                <c:ptCount val="8"/>
                <c:pt idx="0">
                  <c:v>0.22220000000000001</c:v>
                </c:pt>
                <c:pt idx="1">
                  <c:v>0</c:v>
                </c:pt>
                <c:pt idx="2">
                  <c:v>0.66670000000000007</c:v>
                </c:pt>
                <c:pt idx="3">
                  <c:v>0</c:v>
                </c:pt>
                <c:pt idx="4">
                  <c:v>0.1111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86-4C1C-9842-6326D051F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14'!$A$4:$A$9</c:f>
              <c:strCache>
                <c:ptCount val="2"/>
                <c:pt idx="0">
                  <c:v>Medicare</c:v>
                </c:pt>
                <c:pt idx="1">
                  <c:v>Medicaid</c:v>
                </c:pt>
              </c:strCache>
            </c:strRef>
          </c:cat>
          <c:val>
            <c:numRef>
              <c:f>'Question 14'!$B$4:$B$9</c:f>
              <c:numCache>
                <c:formatCode>0.00%</c:formatCode>
                <c:ptCount val="6"/>
                <c:pt idx="0">
                  <c:v>0.22220000000000001</c:v>
                </c:pt>
                <c:pt idx="1">
                  <c:v>0.88890000000000002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E9-4BDF-B7BE-5E0BBB375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15'!$A$4:$A$5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15'!$B$4:$B$5</c:f>
              <c:numCache>
                <c:formatCode>0.00%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FB-4161-B6EA-91456FAC1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18'!$A$4:$A$5</c:f>
              <c:strCache>
                <c:ptCount val="2"/>
                <c:pt idx="0">
                  <c:v>Male Sex With Male</c:v>
                </c:pt>
                <c:pt idx="1">
                  <c:v>Sexual Assault</c:v>
                </c:pt>
              </c:strCache>
            </c:strRef>
          </c:cat>
          <c:val>
            <c:numRef>
              <c:f>'Question 18'!$B$4:$B$5</c:f>
              <c:numCache>
                <c:formatCode>0.00%</c:formatCode>
                <c:ptCount val="2"/>
                <c:pt idx="0">
                  <c:v>0.77780000000000005</c:v>
                </c:pt>
                <c:pt idx="1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39-4EC4-9F95-D8EB6F73C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20'!$A$4:$A$8</c:f>
              <c:strCache>
                <c:ptCount val="5"/>
                <c:pt idx="0">
                  <c:v>Doctor's Office</c:v>
                </c:pt>
                <c:pt idx="1">
                  <c:v>Emergency Room</c:v>
                </c:pt>
                <c:pt idx="2">
                  <c:v>Free Clinic</c:v>
                </c:pt>
                <c:pt idx="3">
                  <c:v>At an Agency, Please list Agency name in "Other" box</c:v>
                </c:pt>
                <c:pt idx="4">
                  <c:v>Jail/Prison</c:v>
                </c:pt>
              </c:strCache>
            </c:strRef>
          </c:cat>
          <c:val>
            <c:numRef>
              <c:f>'Question 20'!$B$4:$B$8</c:f>
              <c:numCache>
                <c:formatCode>0.00%</c:formatCode>
                <c:ptCount val="5"/>
                <c:pt idx="0">
                  <c:v>0.22220000000000001</c:v>
                </c:pt>
                <c:pt idx="1">
                  <c:v>0.1111</c:v>
                </c:pt>
                <c:pt idx="2">
                  <c:v>0.22220000000000001</c:v>
                </c:pt>
                <c:pt idx="3">
                  <c:v>0.1111</c:v>
                </c:pt>
                <c:pt idx="4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9F-4907-AD38-B863742A0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21'!$A$4:$A$7</c:f>
              <c:strCache>
                <c:ptCount val="4"/>
                <c:pt idx="0">
                  <c:v>I felt sick</c:v>
                </c:pt>
                <c:pt idx="1">
                  <c:v>a regular checkup</c:v>
                </c:pt>
                <c:pt idx="2">
                  <c:v>at risk behaviors</c:v>
                </c:pt>
                <c:pt idx="3">
                  <c:v>Other (please specify)</c:v>
                </c:pt>
              </c:strCache>
            </c:strRef>
          </c:cat>
          <c:val>
            <c:numRef>
              <c:f>'Question 21'!$B$4:$B$7</c:f>
              <c:numCache>
                <c:formatCode>0.00%</c:formatCode>
                <c:ptCount val="4"/>
                <c:pt idx="0">
                  <c:v>0.33329999999999999</c:v>
                </c:pt>
                <c:pt idx="1">
                  <c:v>0.33329999999999999</c:v>
                </c:pt>
                <c:pt idx="2">
                  <c:v>0.22220000000000001</c:v>
                </c:pt>
                <c:pt idx="3">
                  <c:v>0.1111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E-46E0-9526-C0D22C3C3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22'!$A$4:$A$12</c:f>
              <c:strCache>
                <c:ptCount val="9"/>
                <c:pt idx="0">
                  <c:v>Hepatitus B</c:v>
                </c:pt>
                <c:pt idx="1">
                  <c:v>Hepatitus C</c:v>
                </c:pt>
                <c:pt idx="2">
                  <c:v>High Blood Pressure</c:v>
                </c:pt>
                <c:pt idx="3">
                  <c:v>Diabetes</c:v>
                </c:pt>
                <c:pt idx="4">
                  <c:v>Cardic Problems/Heart Disease</c:v>
                </c:pt>
                <c:pt idx="5">
                  <c:v>Mental Illness</c:v>
                </c:pt>
                <c:pt idx="6">
                  <c:v>Substance Use Disorders</c:v>
                </c:pt>
                <c:pt idx="7">
                  <c:v>Syphilis</c:v>
                </c:pt>
                <c:pt idx="8">
                  <c:v>Other (please specify)</c:v>
                </c:pt>
              </c:strCache>
            </c:strRef>
          </c:cat>
          <c:val>
            <c:numRef>
              <c:f>'Question 22'!$B$4:$B$12</c:f>
              <c:numCache>
                <c:formatCode>0.00%</c:formatCode>
                <c:ptCount val="9"/>
                <c:pt idx="0">
                  <c:v>0.22220000000000001</c:v>
                </c:pt>
                <c:pt idx="1">
                  <c:v>0.33329999999999999</c:v>
                </c:pt>
                <c:pt idx="2">
                  <c:v>0.66670000000000007</c:v>
                </c:pt>
                <c:pt idx="3">
                  <c:v>0.44440000000000002</c:v>
                </c:pt>
                <c:pt idx="4">
                  <c:v>0.22220000000000001</c:v>
                </c:pt>
                <c:pt idx="5">
                  <c:v>0.44440000000000002</c:v>
                </c:pt>
                <c:pt idx="6">
                  <c:v>0.1111</c:v>
                </c:pt>
                <c:pt idx="7">
                  <c:v>0.1111</c:v>
                </c:pt>
                <c:pt idx="8">
                  <c:v>0.1111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51-4A14-8A46-7A88D1AB5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23'!$A$4:$A$6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23'!$B$4:$B$6</c:f>
              <c:numCache>
                <c:formatCode>0.00%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D8-4591-AC91-9A7F91C2A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79862917793895E-2"/>
          <c:y val="3.8140648396028064E-2"/>
          <c:w val="0.88295749529662249"/>
          <c:h val="0.85638994758664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18'!$B$3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18'!$A$4:$A$12</c:f>
              <c:strCache>
                <c:ptCount val="9"/>
                <c:pt idx="0">
                  <c:v>Male Sex With Male</c:v>
                </c:pt>
                <c:pt idx="1">
                  <c:v>Injection Drug Use</c:v>
                </c:pt>
                <c:pt idx="2">
                  <c:v>Sex with Drug User</c:v>
                </c:pt>
                <c:pt idx="3">
                  <c:v>Mother with HIV/AIDS</c:v>
                </c:pt>
                <c:pt idx="4">
                  <c:v>Heterosexual Sex</c:v>
                </c:pt>
                <c:pt idx="5">
                  <c:v>Sexual Assault</c:v>
                </c:pt>
                <c:pt idx="6">
                  <c:v>Transfusion</c:v>
                </c:pt>
                <c:pt idx="7">
                  <c:v>Unknown</c:v>
                </c:pt>
                <c:pt idx="8">
                  <c:v>Other (please specify)</c:v>
                </c:pt>
              </c:strCache>
            </c:strRef>
          </c:cat>
          <c:val>
            <c:numRef>
              <c:f>'Question 18'!$B$4:$B$12</c:f>
              <c:numCache>
                <c:formatCode>0.00%</c:formatCode>
                <c:ptCount val="9"/>
                <c:pt idx="0">
                  <c:v>0</c:v>
                </c:pt>
                <c:pt idx="1">
                  <c:v>8.6999999999999994E-2</c:v>
                </c:pt>
                <c:pt idx="2">
                  <c:v>2.1700000000000001E-2</c:v>
                </c:pt>
                <c:pt idx="3">
                  <c:v>0</c:v>
                </c:pt>
                <c:pt idx="4">
                  <c:v>0.76090000000000002</c:v>
                </c:pt>
                <c:pt idx="5">
                  <c:v>0</c:v>
                </c:pt>
                <c:pt idx="6">
                  <c:v>6.5199999999999994E-2</c:v>
                </c:pt>
                <c:pt idx="7">
                  <c:v>8.6999999999999994E-2</c:v>
                </c:pt>
                <c:pt idx="8">
                  <c:v>2.1700000000000001E-2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8-4E1C-A758-91EA6D327D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24'!$A$4:$A$6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24'!$B$4:$B$6</c:f>
              <c:numCache>
                <c:formatCode>0.00%</c:formatCode>
                <c:ptCount val="3"/>
                <c:pt idx="0">
                  <c:v>0.1111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C-4972-A356-E4B32C3E17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26'!$A$4:$A$5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26'!$B$4:$B$5</c:f>
              <c:numCache>
                <c:formatCode>0.00%</c:formatCode>
                <c:ptCount val="2"/>
                <c:pt idx="0">
                  <c:v>0.77780000000000005</c:v>
                </c:pt>
                <c:pt idx="1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BA-456E-AC93-81A7AD03D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27'!$B$4:$B$5</c:f>
              <c:numCache>
                <c:formatCode>0.00%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AD-4B06-8771-5ABDA0EE26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28'!$A$4:$A$5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28'!$B$4:$B$5</c:f>
              <c:numCache>
                <c:formatCode>0.00%</c:formatCode>
                <c:ptCount val="2"/>
                <c:pt idx="0">
                  <c:v>0.88890000000000002</c:v>
                </c:pt>
                <c:pt idx="1">
                  <c:v>0.1111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AD-406A-8949-64BAFC1A90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29'!$A$4:$A$8</c:f>
              <c:strCache>
                <c:ptCount val="5"/>
                <c:pt idx="0">
                  <c:v>1-2 days</c:v>
                </c:pt>
                <c:pt idx="1">
                  <c:v>1 week</c:v>
                </c:pt>
                <c:pt idx="2">
                  <c:v>2 weeks</c:v>
                </c:pt>
                <c:pt idx="3">
                  <c:v>More than 1 month</c:v>
                </c:pt>
                <c:pt idx="4">
                  <c:v>Did not see a doctor</c:v>
                </c:pt>
              </c:strCache>
            </c:strRef>
          </c:cat>
          <c:val>
            <c:numRef>
              <c:f>'Question 29'!$B$4:$B$8</c:f>
              <c:numCache>
                <c:formatCode>0.00%</c:formatCode>
                <c:ptCount val="5"/>
                <c:pt idx="0">
                  <c:v>0.1111</c:v>
                </c:pt>
                <c:pt idx="1">
                  <c:v>0.1111</c:v>
                </c:pt>
                <c:pt idx="2">
                  <c:v>0.55559999999999998</c:v>
                </c:pt>
                <c:pt idx="3">
                  <c:v>0</c:v>
                </c:pt>
                <c:pt idx="4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B-42DB-8F83-8014714D4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30'!$A$4:$A$6</c:f>
              <c:strCache>
                <c:ptCount val="3"/>
                <c:pt idx="0">
                  <c:v>General stigma surrounding HIV disease</c:v>
                </c:pt>
                <c:pt idx="1">
                  <c:v>Worry about how to tell partner/family if I came up positive</c:v>
                </c:pt>
                <c:pt idx="2">
                  <c:v>Other (please specify)</c:v>
                </c:pt>
              </c:strCache>
            </c:strRef>
          </c:cat>
          <c:val>
            <c:numRef>
              <c:f>'Question 30'!$B$4:$B$6</c:f>
              <c:numCache>
                <c:formatCode>0.00%</c:formatCode>
                <c:ptCount val="3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F-47F7-9E60-2C6439044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32'!$A$4:$A$8</c:f>
              <c:strCache>
                <c:ptCount val="5"/>
                <c:pt idx="0">
                  <c:v>Always</c:v>
                </c:pt>
                <c:pt idx="1">
                  <c:v>Most of the Time</c:v>
                </c:pt>
                <c:pt idx="2">
                  <c:v>Sometimes</c:v>
                </c:pt>
                <c:pt idx="3">
                  <c:v>Not all the Time</c:v>
                </c:pt>
                <c:pt idx="4">
                  <c:v>Hardly Ever</c:v>
                </c:pt>
              </c:strCache>
            </c:strRef>
          </c:cat>
          <c:val>
            <c:numRef>
              <c:f>'Question 32'!$B$4:$B$8</c:f>
              <c:numCache>
                <c:formatCode>0.00%</c:formatCode>
                <c:ptCount val="5"/>
                <c:pt idx="0">
                  <c:v>0.77780000000000005</c:v>
                </c:pt>
                <c:pt idx="1">
                  <c:v>0.22220000000000001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9-49F4-95F5-1025C53CB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34'!$B$3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0-C59D-4FFB-9A83-F1B246DC98E4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34'!$A$4:$A$5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34'!$B$4:$B$5</c:f>
              <c:numCache>
                <c:formatCode>0.00%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D-4DDB-8845-AACAC120B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35'!$A$4:$A$5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35'!$B$4:$B$5</c:f>
              <c:numCache>
                <c:formatCode>0.00%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E5-4B91-A34D-73A0A0325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02779654880234E-2"/>
          <c:y val="1.68424798949008E-2"/>
          <c:w val="0.92083680707931825"/>
          <c:h val="0.82776315786296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20'!$B$3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20'!$A$4:$A$10</c:f>
              <c:strCache>
                <c:ptCount val="7"/>
                <c:pt idx="0">
                  <c:v>Doctor's Office</c:v>
                </c:pt>
                <c:pt idx="1">
                  <c:v>Emergency Room</c:v>
                </c:pt>
                <c:pt idx="2">
                  <c:v>Free Clinic</c:v>
                </c:pt>
                <c:pt idx="3">
                  <c:v>Health Care</c:v>
                </c:pt>
                <c:pt idx="4">
                  <c:v>At an Agency, Please list Agency name in "Other" box</c:v>
                </c:pt>
                <c:pt idx="5">
                  <c:v>HIV Counseling and Testing Site</c:v>
                </c:pt>
                <c:pt idx="6">
                  <c:v>Jail/Prison</c:v>
                </c:pt>
              </c:strCache>
            </c:strRef>
          </c:cat>
          <c:val>
            <c:numRef>
              <c:f>'Question 20'!$B$4:$B$10</c:f>
              <c:numCache>
                <c:formatCode>0.00%</c:formatCode>
                <c:ptCount val="7"/>
                <c:pt idx="0">
                  <c:v>0.39529999999999998</c:v>
                </c:pt>
                <c:pt idx="1">
                  <c:v>0.30230000000000001</c:v>
                </c:pt>
                <c:pt idx="2">
                  <c:v>0.13950000000000001</c:v>
                </c:pt>
                <c:pt idx="3">
                  <c:v>2.3300000000000001E-2</c:v>
                </c:pt>
                <c:pt idx="4">
                  <c:v>4.6500000000000007E-2</c:v>
                </c:pt>
                <c:pt idx="5">
                  <c:v>4.6500000000000007E-2</c:v>
                </c:pt>
                <c:pt idx="6">
                  <c:v>4.6500000000000007E-2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0-460A-90F8-63E4288D998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36'!$A$4:$A$6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36'!$B$4:$B$6</c:f>
              <c:numCache>
                <c:formatCode>0.00%</c:formatCode>
                <c:ptCount val="3"/>
                <c:pt idx="0">
                  <c:v>0.125</c:v>
                </c:pt>
                <c:pt idx="1">
                  <c:v>0.875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77-4BA9-BC96-28D200B831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37'!$B$4:$B$5</c:f>
              <c:numCache>
                <c:formatCode>0.00%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88-4053-A3F2-3F57F298D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38'!$A$4:$A$6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38'!$B$4:$B$6</c:f>
              <c:numCache>
                <c:formatCode>0.00%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EC-4CDF-862C-CEEB24C4D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39'!$A$4:$A$6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39'!$B$4:$B$6</c:f>
              <c:numCache>
                <c:formatCode>0.00%</c:formatCode>
                <c:ptCount val="3"/>
                <c:pt idx="0">
                  <c:v>0.88890000000000002</c:v>
                </c:pt>
                <c:pt idx="1">
                  <c:v>0</c:v>
                </c:pt>
                <c:pt idx="2">
                  <c:v>0.1111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52-4B4E-BCD0-2C16168A4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57'!$A$4:$A$5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57'!$B$4:$B$5</c:f>
              <c:numCache>
                <c:formatCode>0.00%</c:formatCode>
                <c:ptCount val="2"/>
                <c:pt idx="0">
                  <c:v>0.1111</c:v>
                </c:pt>
                <c:pt idx="1">
                  <c:v>0.88890000000000002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36-4518-9E64-135AB1C5B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21'!$B$3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21'!$A$4:$A$11</c:f>
              <c:strCache>
                <c:ptCount val="8"/>
                <c:pt idx="0">
                  <c:v>I felt sick</c:v>
                </c:pt>
                <c:pt idx="1">
                  <c:v>I visited the emergency room, and they took my blood</c:v>
                </c:pt>
                <c:pt idx="2">
                  <c:v>I was injured and they tested me as part of my care</c:v>
                </c:pt>
                <c:pt idx="3">
                  <c:v>a regular checkup</c:v>
                </c:pt>
                <c:pt idx="4">
                  <c:v>ob/gyn visit</c:v>
                </c:pt>
                <c:pt idx="5">
                  <c:v>at risk behaviors</c:v>
                </c:pt>
                <c:pt idx="6">
                  <c:v>got free gifts to be tested</c:v>
                </c:pt>
                <c:pt idx="7">
                  <c:v>Other (please specify)</c:v>
                </c:pt>
              </c:strCache>
            </c:strRef>
          </c:cat>
          <c:val>
            <c:numRef>
              <c:f>'Question 21'!$B$4:$B$11</c:f>
              <c:numCache>
                <c:formatCode>0.00%</c:formatCode>
                <c:ptCount val="8"/>
                <c:pt idx="0">
                  <c:v>0.23910000000000001</c:v>
                </c:pt>
                <c:pt idx="1">
                  <c:v>2.1700000000000001E-2</c:v>
                </c:pt>
                <c:pt idx="2">
                  <c:v>4.3499999999999997E-2</c:v>
                </c:pt>
                <c:pt idx="3">
                  <c:v>0.26090000000000002</c:v>
                </c:pt>
                <c:pt idx="4">
                  <c:v>0.1739</c:v>
                </c:pt>
                <c:pt idx="5">
                  <c:v>0.19570000000000001</c:v>
                </c:pt>
                <c:pt idx="6">
                  <c:v>2.1700000000000001E-2</c:v>
                </c:pt>
                <c:pt idx="7">
                  <c:v>4.3499999999999997E-2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2-4196-85DE-E1F89840F91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22'!$B$3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22'!$A$4:$A$17</c:f>
              <c:strCache>
                <c:ptCount val="14"/>
                <c:pt idx="0">
                  <c:v>Hepatitus A</c:v>
                </c:pt>
                <c:pt idx="1">
                  <c:v>Hepatitus B</c:v>
                </c:pt>
                <c:pt idx="2">
                  <c:v>Hepatitus C</c:v>
                </c:pt>
                <c:pt idx="3">
                  <c:v>Tuberculosis (TB)</c:v>
                </c:pt>
                <c:pt idx="4">
                  <c:v>High Blood Pressure</c:v>
                </c:pt>
                <c:pt idx="5">
                  <c:v>Diabetes</c:v>
                </c:pt>
                <c:pt idx="6">
                  <c:v>Cardic Problems/Heart Disease</c:v>
                </c:pt>
                <c:pt idx="7">
                  <c:v>Nerve Issues (epilepsy, neuropathy)</c:v>
                </c:pt>
                <c:pt idx="8">
                  <c:v>Mental Illness</c:v>
                </c:pt>
                <c:pt idx="9">
                  <c:v>Substance Use Disorders</c:v>
                </c:pt>
                <c:pt idx="10">
                  <c:v>Chlamydia</c:v>
                </c:pt>
                <c:pt idx="11">
                  <c:v>Gonorrhea</c:v>
                </c:pt>
                <c:pt idx="12">
                  <c:v>Syphilis</c:v>
                </c:pt>
                <c:pt idx="13">
                  <c:v>Other (please specify)</c:v>
                </c:pt>
              </c:strCache>
            </c:strRef>
          </c:cat>
          <c:val>
            <c:numRef>
              <c:f>'Question 22'!$B$4:$B$17</c:f>
              <c:numCache>
                <c:formatCode>0%</c:formatCode>
                <c:ptCount val="14"/>
                <c:pt idx="0">
                  <c:v>3.0300000000000001E-2</c:v>
                </c:pt>
                <c:pt idx="1">
                  <c:v>0.1515</c:v>
                </c:pt>
                <c:pt idx="2">
                  <c:v>0.2424</c:v>
                </c:pt>
                <c:pt idx="3">
                  <c:v>3.0300000000000001E-2</c:v>
                </c:pt>
                <c:pt idx="4">
                  <c:v>0.60609999999999997</c:v>
                </c:pt>
                <c:pt idx="5">
                  <c:v>0.1212</c:v>
                </c:pt>
                <c:pt idx="6">
                  <c:v>3.0300000000000001E-2</c:v>
                </c:pt>
                <c:pt idx="7">
                  <c:v>9.0899999999999995E-2</c:v>
                </c:pt>
                <c:pt idx="8">
                  <c:v>0.1515</c:v>
                </c:pt>
                <c:pt idx="9">
                  <c:v>0.18179999999999999</c:v>
                </c:pt>
                <c:pt idx="10">
                  <c:v>0.1212</c:v>
                </c:pt>
                <c:pt idx="11">
                  <c:v>3.0300000000000001E-2</c:v>
                </c:pt>
                <c:pt idx="12">
                  <c:v>6.0599999999999987E-2</c:v>
                </c:pt>
                <c:pt idx="13">
                  <c:v>0.21210000000000001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DA-4661-BFC6-799CF9450C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34686463468547E-2"/>
          <c:y val="1.7054065703443842E-2"/>
          <c:w val="0.93200255524540554"/>
          <c:h val="0.89381567331104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23'!$B$3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23'!$A$4:$A$6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23'!$B$4:$B$6</c:f>
              <c:numCache>
                <c:formatCode>0.00%</c:formatCode>
                <c:ptCount val="3"/>
                <c:pt idx="0">
                  <c:v>6.5199999999999994E-2</c:v>
                </c:pt>
                <c:pt idx="1">
                  <c:v>0.93480000000000008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04-4464-8495-EB8493BC6ED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24'!$B$3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24'!$A$4:$A$6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24'!$B$4:$B$6</c:f>
              <c:numCache>
                <c:formatCode>0.00%</c:formatCode>
                <c:ptCount val="3"/>
                <c:pt idx="0">
                  <c:v>8.8900000000000007E-2</c:v>
                </c:pt>
                <c:pt idx="1">
                  <c:v>0.91110000000000002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87-42C0-AEA6-9323E4C5E2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26'!$B$3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26'!$A$4:$A$5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26'!$B$4:$B$5</c:f>
              <c:numCache>
                <c:formatCode>0.00%</c:formatCode>
                <c:ptCount val="2"/>
                <c:pt idx="0">
                  <c:v>0.86959999999999993</c:v>
                </c:pt>
                <c:pt idx="1">
                  <c:v>0.13039999999999999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1A-4177-B281-A61FE69AF0D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27'!$B$3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27'!$B$4:$B$5</c:f>
              <c:numCache>
                <c:formatCode>0.00%</c:formatCode>
                <c:ptCount val="2"/>
                <c:pt idx="0">
                  <c:v>0.9556</c:v>
                </c:pt>
                <c:pt idx="1">
                  <c:v>4.4400000000000002E-2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E9-4A1B-B4D6-E8F25B2C34B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28'!$B$3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28'!$A$4:$A$5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28'!$B$4:$B$5</c:f>
              <c:numCache>
                <c:formatCode>0.00%</c:formatCode>
                <c:ptCount val="2"/>
                <c:pt idx="0">
                  <c:v>0.80430000000000001</c:v>
                </c:pt>
                <c:pt idx="1">
                  <c:v>0.19570000000000001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1-4865-BEE8-B9FF47B41E6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494572066244724E-2"/>
          <c:y val="3.9459275175201161E-2"/>
          <c:w val="0.87978108386416565"/>
          <c:h val="0.87732374033254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2'!$B$3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2'!$A$4:$A$7</c:f>
              <c:strCache>
                <c:ptCount val="4"/>
                <c:pt idx="0">
                  <c:v>35-44</c:v>
                </c:pt>
                <c:pt idx="1">
                  <c:v>45-54</c:v>
                </c:pt>
                <c:pt idx="2">
                  <c:v>55-64</c:v>
                </c:pt>
                <c:pt idx="3">
                  <c:v>65 or older</c:v>
                </c:pt>
              </c:strCache>
            </c:strRef>
          </c:cat>
          <c:val>
            <c:numRef>
              <c:f>'Question 2'!$B$4:$B$7</c:f>
              <c:numCache>
                <c:formatCode>0%</c:formatCode>
                <c:ptCount val="4"/>
                <c:pt idx="0">
                  <c:v>0.1739</c:v>
                </c:pt>
                <c:pt idx="1">
                  <c:v>0.41299999999999998</c:v>
                </c:pt>
                <c:pt idx="2">
                  <c:v>0.3261</c:v>
                </c:pt>
                <c:pt idx="3">
                  <c:v>8.6999999999999994E-2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DF-498D-98C2-27A184DD014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29'!$B$3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29'!$A$4:$A$8</c:f>
              <c:strCache>
                <c:ptCount val="5"/>
                <c:pt idx="0">
                  <c:v>1-2 days</c:v>
                </c:pt>
                <c:pt idx="1">
                  <c:v>1 week</c:v>
                </c:pt>
                <c:pt idx="2">
                  <c:v>2 weeks</c:v>
                </c:pt>
                <c:pt idx="3">
                  <c:v>More than 1 month</c:v>
                </c:pt>
                <c:pt idx="4">
                  <c:v>Did not see a doctor</c:v>
                </c:pt>
              </c:strCache>
            </c:strRef>
          </c:cat>
          <c:val>
            <c:numRef>
              <c:f>'Question 29'!$B$4:$B$8</c:f>
              <c:numCache>
                <c:formatCode>0.00%</c:formatCode>
                <c:ptCount val="5"/>
                <c:pt idx="0">
                  <c:v>0.19570000000000001</c:v>
                </c:pt>
                <c:pt idx="1">
                  <c:v>0.54349999999999998</c:v>
                </c:pt>
                <c:pt idx="2">
                  <c:v>0.1522</c:v>
                </c:pt>
                <c:pt idx="3">
                  <c:v>8.6999999999999994E-2</c:v>
                </c:pt>
                <c:pt idx="4">
                  <c:v>2.1700000000000001E-2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5F-4CA3-A0DF-586A36DE59C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30'!$B$3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30'!$A$4:$A$6</c:f>
              <c:strCache>
                <c:ptCount val="3"/>
                <c:pt idx="0">
                  <c:v>Not ready to deal with it</c:v>
                </c:pt>
                <c:pt idx="1">
                  <c:v>Fears about discrimination</c:v>
                </c:pt>
                <c:pt idx="2">
                  <c:v>Other (please specify)</c:v>
                </c:pt>
              </c:strCache>
            </c:strRef>
          </c:cat>
          <c:val>
            <c:numRef>
              <c:f>'Question 30'!$B$4:$B$6</c:f>
              <c:numCache>
                <c:formatCode>0.00%</c:formatCode>
                <c:ptCount val="3"/>
                <c:pt idx="0">
                  <c:v>0.25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5-4E79-A6B1-0C2B836582F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32'!$B$3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32'!$A$4:$A$7</c:f>
              <c:strCache>
                <c:ptCount val="4"/>
                <c:pt idx="0">
                  <c:v>Always</c:v>
                </c:pt>
                <c:pt idx="1">
                  <c:v>Most of the Time</c:v>
                </c:pt>
                <c:pt idx="2">
                  <c:v>Sometimes</c:v>
                </c:pt>
                <c:pt idx="3">
                  <c:v>Hardly Ever</c:v>
                </c:pt>
              </c:strCache>
            </c:strRef>
          </c:cat>
          <c:val>
            <c:numRef>
              <c:f>'Question 32'!$B$4:$B$7</c:f>
              <c:numCache>
                <c:formatCode>0.00%</c:formatCode>
                <c:ptCount val="4"/>
                <c:pt idx="0">
                  <c:v>0.89129999999999998</c:v>
                </c:pt>
                <c:pt idx="1">
                  <c:v>4.3499999999999997E-2</c:v>
                </c:pt>
                <c:pt idx="2">
                  <c:v>2.1700000000000001E-2</c:v>
                </c:pt>
                <c:pt idx="3">
                  <c:v>4.3499999999999997E-2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8A-41AA-AA07-E2F8E89D2D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33'!$B$3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33'!$A$4:$A$9</c:f>
              <c:strCache>
                <c:ptCount val="6"/>
                <c:pt idx="0">
                  <c:v>I couldn’t afford the medications</c:v>
                </c:pt>
                <c:pt idx="1">
                  <c:v>I forget to take my medications</c:v>
                </c:pt>
                <c:pt idx="2">
                  <c:v>My medications give me side effects</c:v>
                </c:pt>
                <c:pt idx="3">
                  <c:v>I felt fine and didn't think I needed them</c:v>
                </c:pt>
                <c:pt idx="4">
                  <c:v>N/A – I take my medications regularly</c:v>
                </c:pt>
                <c:pt idx="5">
                  <c:v>Other (please specify)</c:v>
                </c:pt>
              </c:strCache>
            </c:strRef>
          </c:cat>
          <c:val>
            <c:numRef>
              <c:f>'Question 33'!$B$4:$B$9</c:f>
              <c:numCache>
                <c:formatCode>0.00%</c:formatCode>
                <c:ptCount val="6"/>
                <c:pt idx="0">
                  <c:v>0</c:v>
                </c:pt>
                <c:pt idx="1">
                  <c:v>8.3299999999999999E-2</c:v>
                </c:pt>
                <c:pt idx="2">
                  <c:v>0</c:v>
                </c:pt>
                <c:pt idx="3">
                  <c:v>4.1700000000000001E-2</c:v>
                </c:pt>
                <c:pt idx="4">
                  <c:v>0.79170000000000007</c:v>
                </c:pt>
                <c:pt idx="5">
                  <c:v>8.3299999999999999E-2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57-4BA6-BEB0-C987838D6A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34'!$B$3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34'!$A$4:$A$5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34'!$B$4:$B$5</c:f>
              <c:numCache>
                <c:formatCode>0.00%</c:formatCode>
                <c:ptCount val="2"/>
                <c:pt idx="0">
                  <c:v>0.95650000000000002</c:v>
                </c:pt>
                <c:pt idx="1">
                  <c:v>4.3499999999999997E-2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D-4739-8A96-664F4B78B7C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914040329974405E-2"/>
          <c:y val="3.9459275175201161E-2"/>
          <c:w val="0.91495692554978703"/>
          <c:h val="0.8952597745030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35'!$B$3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35'!$A$4:$A$5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35'!$B$4:$B$5</c:f>
              <c:numCache>
                <c:formatCode>0.00%</c:formatCode>
                <c:ptCount val="2"/>
                <c:pt idx="0">
                  <c:v>2.1700000000000001E-2</c:v>
                </c:pt>
                <c:pt idx="1">
                  <c:v>0.97829999999999995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48-4F6E-AFB5-0CEA2ACF1BD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36'!$B$3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36'!$A$4:$A$6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36'!$B$4:$B$6</c:f>
              <c:numCache>
                <c:formatCode>0.00%</c:formatCode>
                <c:ptCount val="3"/>
                <c:pt idx="0">
                  <c:v>0.30430000000000001</c:v>
                </c:pt>
                <c:pt idx="1">
                  <c:v>0.43480000000000002</c:v>
                </c:pt>
                <c:pt idx="2">
                  <c:v>0.26090000000000002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43-4AFE-80EE-81828A19FAB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37'!$B$3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37'!$B$4:$B$5</c:f>
              <c:numCache>
                <c:formatCode>0.00%</c:formatCode>
                <c:ptCount val="2"/>
                <c:pt idx="0">
                  <c:v>0.93480000000000008</c:v>
                </c:pt>
                <c:pt idx="1">
                  <c:v>6.5199999999999994E-2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BD-4456-AE75-ADEC4AB022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38'!$B$3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38'!$A$4:$A$6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38'!$B$4:$B$6</c:f>
              <c:numCache>
                <c:formatCode>0.00%</c:formatCode>
                <c:ptCount val="3"/>
                <c:pt idx="0">
                  <c:v>0.91110000000000002</c:v>
                </c:pt>
                <c:pt idx="1">
                  <c:v>8.8900000000000007E-2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2-4C51-ADDB-88D0E950D87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39'!$B$3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39'!$A$4:$A$6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39'!$B$4:$B$6</c:f>
              <c:numCache>
                <c:formatCode>0.00%</c:formatCode>
                <c:ptCount val="3"/>
                <c:pt idx="0">
                  <c:v>0.93480000000000008</c:v>
                </c:pt>
                <c:pt idx="1">
                  <c:v>0</c:v>
                </c:pt>
                <c:pt idx="2">
                  <c:v>6.5199999999999994E-2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8F-4AFC-B59B-C4FD55BEB6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6'!$A$4:$A$7</c:f>
              <c:strCache>
                <c:ptCount val="4"/>
                <c:pt idx="0">
                  <c:v>English Only</c:v>
                </c:pt>
                <c:pt idx="1">
                  <c:v>Spanish Only</c:v>
                </c:pt>
                <c:pt idx="2">
                  <c:v>English and Spanish</c:v>
                </c:pt>
                <c:pt idx="3">
                  <c:v>Other (please specify)</c:v>
                </c:pt>
              </c:strCache>
            </c:strRef>
          </c:cat>
          <c:val>
            <c:numRef>
              <c:f>'Question 6'!$B$4:$B$7</c:f>
              <c:numCache>
                <c:formatCode>0%</c:formatCode>
                <c:ptCount val="4"/>
                <c:pt idx="0">
                  <c:v>0.97829999999999995</c:v>
                </c:pt>
                <c:pt idx="1">
                  <c:v>0</c:v>
                </c:pt>
                <c:pt idx="2">
                  <c:v>2.1700000000000001E-2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1A-4472-B819-3596D14238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57'!$B$3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57'!$A$4:$A$5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57'!$B$4:$B$5</c:f>
              <c:numCache>
                <c:formatCode>0.00%</c:formatCode>
                <c:ptCount val="2"/>
                <c:pt idx="0">
                  <c:v>0.1087</c:v>
                </c:pt>
                <c:pt idx="1">
                  <c:v>0.89129999999999998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5-41F3-B51F-D37945A0D7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58'!$B$3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58'!$A$4:$A$6</c:f>
              <c:strCache>
                <c:ptCount val="3"/>
                <c:pt idx="0">
                  <c:v>I didn’t like doctors</c:v>
                </c:pt>
                <c:pt idx="1">
                  <c:v>I was homeless</c:v>
                </c:pt>
                <c:pt idx="2">
                  <c:v>Drug or alcohol use prevented me from going</c:v>
                </c:pt>
              </c:strCache>
            </c:strRef>
          </c:cat>
          <c:val>
            <c:numRef>
              <c:f>'Question 58'!$B$4:$B$6</c:f>
              <c:numCache>
                <c:formatCode>0.00%</c:formatCode>
                <c:ptCount val="3"/>
                <c:pt idx="0">
                  <c:v>0.33329999999999999</c:v>
                </c:pt>
                <c:pt idx="1">
                  <c:v>0.33329999999999999</c:v>
                </c:pt>
                <c:pt idx="2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F-4EEF-91E7-81EF120D2A1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1'!$A$4:$A$12</c:f>
              <c:strCache>
                <c:ptCount val="9"/>
                <c:pt idx="0">
                  <c:v>Cornell Scott Hill Health Center</c:v>
                </c:pt>
                <c:pt idx="1">
                  <c:v>Haelen Center- Yale Hospital</c:v>
                </c:pt>
                <c:pt idx="2">
                  <c:v>Yale AIDS Program- Community Health Care Van</c:v>
                </c:pt>
                <c:pt idx="3">
                  <c:v>Staywell Health Care, Inc.</c:v>
                </c:pt>
                <c:pt idx="4">
                  <c:v>Optimus Healthcare, Inc.</c:v>
                </c:pt>
                <c:pt idx="5">
                  <c:v>Southwest Community Health Center</c:v>
                </c:pt>
                <c:pt idx="6">
                  <c:v>Family Centers, Inc.</c:v>
                </c:pt>
                <c:pt idx="7">
                  <c:v>Danbury Hospital</c:v>
                </c:pt>
                <c:pt idx="8">
                  <c:v>Private Doctor</c:v>
                </c:pt>
              </c:strCache>
            </c:strRef>
          </c:cat>
          <c:val>
            <c:numRef>
              <c:f>'Question 1'!$B$4:$B$12</c:f>
              <c:numCache>
                <c:formatCode>0.00%</c:formatCode>
                <c:ptCount val="9"/>
                <c:pt idx="0">
                  <c:v>0.2</c:v>
                </c:pt>
                <c:pt idx="1">
                  <c:v>6.6699999999999995E-2</c:v>
                </c:pt>
                <c:pt idx="2">
                  <c:v>6.6699999999999995E-2</c:v>
                </c:pt>
                <c:pt idx="3">
                  <c:v>0.1333</c:v>
                </c:pt>
                <c:pt idx="4">
                  <c:v>0.2</c:v>
                </c:pt>
                <c:pt idx="5">
                  <c:v>0.1333</c:v>
                </c:pt>
                <c:pt idx="6">
                  <c:v>6.6699999999999995E-2</c:v>
                </c:pt>
                <c:pt idx="7">
                  <c:v>0.1333</c:v>
                </c:pt>
                <c:pt idx="8">
                  <c:v>6.6699999999999995E-2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1-4A57-820E-C31B9FCB8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776645666594979E-2"/>
          <c:y val="4.8628966723431158E-2"/>
          <c:w val="0.87307222222222225"/>
          <c:h val="0.86595123456790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6'!$A$4:$A$7</c:f>
              <c:strCache>
                <c:ptCount val="4"/>
                <c:pt idx="0">
                  <c:v>English Only</c:v>
                </c:pt>
                <c:pt idx="1">
                  <c:v>Spanish Only</c:v>
                </c:pt>
                <c:pt idx="2">
                  <c:v>English and Spanish</c:v>
                </c:pt>
                <c:pt idx="3">
                  <c:v>Other (please specify)</c:v>
                </c:pt>
              </c:strCache>
            </c:strRef>
          </c:cat>
          <c:val>
            <c:numRef>
              <c:f>'Question 6'!$B$4:$B$7</c:f>
              <c:numCache>
                <c:formatCode>0.00%</c:formatCode>
                <c:ptCount val="4"/>
                <c:pt idx="0">
                  <c:v>0.1333</c:v>
                </c:pt>
                <c:pt idx="1">
                  <c:v>6.6699999999999995E-2</c:v>
                </c:pt>
                <c:pt idx="2">
                  <c:v>0.73329999999999995</c:v>
                </c:pt>
                <c:pt idx="3">
                  <c:v>0.1333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9-49AA-81CA-FD553D386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8'!$A$4:$A$10</c:f>
              <c:strCache>
                <c:ptCount val="7"/>
                <c:pt idx="0">
                  <c:v>8th Grade or Less</c:v>
                </c:pt>
                <c:pt idx="1">
                  <c:v>Some High School</c:v>
                </c:pt>
                <c:pt idx="2">
                  <c:v>High School Graduate or GED</c:v>
                </c:pt>
                <c:pt idx="3">
                  <c:v>Vocational or Technical School</c:v>
                </c:pt>
                <c:pt idx="4">
                  <c:v>Some College</c:v>
                </c:pt>
                <c:pt idx="5">
                  <c:v>Completed College</c:v>
                </c:pt>
                <c:pt idx="6">
                  <c:v>Post-Graduate Education</c:v>
                </c:pt>
              </c:strCache>
            </c:strRef>
          </c:cat>
          <c:val>
            <c:numRef>
              <c:f>'Question 8'!$B$4:$B$10</c:f>
              <c:numCache>
                <c:formatCode>0.00%</c:formatCode>
                <c:ptCount val="7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</c:v>
                </c:pt>
                <c:pt idx="4">
                  <c:v>0.26669999999999999</c:v>
                </c:pt>
                <c:pt idx="5">
                  <c:v>0.1333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21-41CB-B1EA-43007E520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10'!$A$4:$A$7</c:f>
              <c:strCache>
                <c:ptCount val="4"/>
                <c:pt idx="0">
                  <c:v>Rent a House or Apartment</c:v>
                </c:pt>
                <c:pt idx="1">
                  <c:v>Living with Family</c:v>
                </c:pt>
                <c:pt idx="2">
                  <c:v>Living with a Friend</c:v>
                </c:pt>
                <c:pt idx="3">
                  <c:v>Homeless/Unstable Housing</c:v>
                </c:pt>
              </c:strCache>
            </c:strRef>
          </c:cat>
          <c:val>
            <c:numRef>
              <c:f>'Question 10'!$B$4:$B$7</c:f>
              <c:numCache>
                <c:formatCode>0.00%</c:formatCode>
                <c:ptCount val="4"/>
                <c:pt idx="0">
                  <c:v>0.4667</c:v>
                </c:pt>
                <c:pt idx="1">
                  <c:v>0.4</c:v>
                </c:pt>
                <c:pt idx="2">
                  <c:v>6.6699999999999995E-2</c:v>
                </c:pt>
                <c:pt idx="3">
                  <c:v>6.6699999999999995E-2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4C-452A-BF46-0AAAB9312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11'!$A$4:$A$5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11'!$B$4:$B$5</c:f>
              <c:numCache>
                <c:formatCode>0.00%</c:formatCode>
                <c:ptCount val="2"/>
                <c:pt idx="0">
                  <c:v>0.28570000000000001</c:v>
                </c:pt>
                <c:pt idx="1">
                  <c:v>0.71430000000000005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1-4004-BEBC-2E3194DD6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13'!$A$4:$A$11</c:f>
              <c:strCache>
                <c:ptCount val="8"/>
                <c:pt idx="0">
                  <c:v>$0 - No Income</c:v>
                </c:pt>
                <c:pt idx="1">
                  <c:v>$1 - $500</c:v>
                </c:pt>
                <c:pt idx="2">
                  <c:v>$501 - $1000</c:v>
                </c:pt>
                <c:pt idx="3">
                  <c:v>$1001 - $1500</c:v>
                </c:pt>
                <c:pt idx="4">
                  <c:v>$1501 - $2000</c:v>
                </c:pt>
                <c:pt idx="5">
                  <c:v>$2001 - $2500</c:v>
                </c:pt>
                <c:pt idx="6">
                  <c:v>$2501 - $3000</c:v>
                </c:pt>
                <c:pt idx="7">
                  <c:v>More Than $3001</c:v>
                </c:pt>
              </c:strCache>
            </c:strRef>
          </c:cat>
          <c:val>
            <c:numRef>
              <c:f>'Question 13'!$B$4:$B$11</c:f>
              <c:numCache>
                <c:formatCode>0.00%</c:formatCode>
                <c:ptCount val="8"/>
                <c:pt idx="0">
                  <c:v>0.2</c:v>
                </c:pt>
                <c:pt idx="1">
                  <c:v>0</c:v>
                </c:pt>
                <c:pt idx="2">
                  <c:v>0.4</c:v>
                </c:pt>
                <c:pt idx="3">
                  <c:v>0.2</c:v>
                </c:pt>
                <c:pt idx="4">
                  <c:v>0</c:v>
                </c:pt>
                <c:pt idx="5">
                  <c:v>6.6699999999999995E-2</c:v>
                </c:pt>
                <c:pt idx="6">
                  <c:v>0</c:v>
                </c:pt>
                <c:pt idx="7">
                  <c:v>0.1333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1-4C26-B6F2-550898AD9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14'!$A$4:$A$9</c:f>
              <c:strCache>
                <c:ptCount val="6"/>
                <c:pt idx="0">
                  <c:v>Medicare</c:v>
                </c:pt>
                <c:pt idx="1">
                  <c:v>Medicaid</c:v>
                </c:pt>
                <c:pt idx="2">
                  <c:v>Veteran's Administration</c:v>
                </c:pt>
                <c:pt idx="3">
                  <c:v>No Insurance</c:v>
                </c:pt>
                <c:pt idx="4">
                  <c:v>Private Insurance (Blue Cross Blue Shield, Humana,  Anthem, Connecticare, etc.)</c:v>
                </c:pt>
                <c:pt idx="5">
                  <c:v>Other (please specify)</c:v>
                </c:pt>
              </c:strCache>
            </c:strRef>
          </c:cat>
          <c:val>
            <c:numRef>
              <c:f>'Question 14'!$B$4:$B$9</c:f>
              <c:numCache>
                <c:formatCode>0.00%</c:formatCode>
                <c:ptCount val="6"/>
                <c:pt idx="0">
                  <c:v>0</c:v>
                </c:pt>
                <c:pt idx="1">
                  <c:v>0.4667</c:v>
                </c:pt>
                <c:pt idx="2">
                  <c:v>0</c:v>
                </c:pt>
                <c:pt idx="3">
                  <c:v>0.26669999999999999</c:v>
                </c:pt>
                <c:pt idx="4">
                  <c:v>0.26669999999999999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E-4A81-9815-160F32428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80316159087006E-2"/>
          <c:y val="3.9459275175201161E-2"/>
          <c:w val="0.91495692554978703"/>
          <c:h val="0.87732374033254823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8'!$B$3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8'!$A$4:$A$8</c:f>
              <c:strCache>
                <c:ptCount val="5"/>
                <c:pt idx="0">
                  <c:v>8th Grade or Less</c:v>
                </c:pt>
                <c:pt idx="1">
                  <c:v>Some High School</c:v>
                </c:pt>
                <c:pt idx="2">
                  <c:v>High School Graduate or GED</c:v>
                </c:pt>
                <c:pt idx="3">
                  <c:v>Some College</c:v>
                </c:pt>
                <c:pt idx="4">
                  <c:v>Completed College</c:v>
                </c:pt>
              </c:strCache>
            </c:strRef>
          </c:cat>
          <c:val>
            <c:numRef>
              <c:f>'Question 8'!$B$4:$B$8</c:f>
              <c:numCache>
                <c:formatCode>0%</c:formatCode>
                <c:ptCount val="5"/>
                <c:pt idx="0">
                  <c:v>4.3499999999999997E-2</c:v>
                </c:pt>
                <c:pt idx="1">
                  <c:v>0.23910000000000001</c:v>
                </c:pt>
                <c:pt idx="2">
                  <c:v>0.43480000000000002</c:v>
                </c:pt>
                <c:pt idx="3">
                  <c:v>0.1739</c:v>
                </c:pt>
                <c:pt idx="4">
                  <c:v>0.1087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4-4577-91B6-C26EC4F207B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16'!$A$4:$A$6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16'!$B$4:$B$6</c:f>
              <c:numCache>
                <c:formatCode>0.00%</c:formatCode>
                <c:ptCount val="3"/>
                <c:pt idx="0">
                  <c:v>0.25</c:v>
                </c:pt>
                <c:pt idx="1">
                  <c:v>0.5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D4-4728-BF82-8586B06B1C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15'!$A$4:$A$5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15'!$B$4:$B$5</c:f>
              <c:numCache>
                <c:formatCode>0.00%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1B-4204-893C-2E48803FEA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0-4FE6-49E9-A237-8F165D12AAA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18'!$A$4:$A$12</c:f>
              <c:strCache>
                <c:ptCount val="9"/>
                <c:pt idx="0">
                  <c:v>Male Sex With Male</c:v>
                </c:pt>
                <c:pt idx="1">
                  <c:v>Injection Drug Use</c:v>
                </c:pt>
                <c:pt idx="2">
                  <c:v>Sex with Drug User</c:v>
                </c:pt>
                <c:pt idx="3">
                  <c:v>Mother with HIV/AIDS</c:v>
                </c:pt>
                <c:pt idx="4">
                  <c:v>Heterosexual Sex</c:v>
                </c:pt>
                <c:pt idx="5">
                  <c:v>Sexual Assault</c:v>
                </c:pt>
                <c:pt idx="6">
                  <c:v>Transfusion</c:v>
                </c:pt>
                <c:pt idx="7">
                  <c:v>Unknown</c:v>
                </c:pt>
                <c:pt idx="8">
                  <c:v>Other (please specify)</c:v>
                </c:pt>
              </c:strCache>
            </c:strRef>
          </c:cat>
          <c:val>
            <c:numRef>
              <c:f>'Question 18'!$B$4:$B$12</c:f>
              <c:numCache>
                <c:formatCode>0.00%</c:formatCode>
                <c:ptCount val="9"/>
                <c:pt idx="0">
                  <c:v>0.93330000000000002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6.6699999999999995E-2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8-4451-991A-75FEFF3A8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20611116056427E-2"/>
          <c:y val="1.7549880229080595E-2"/>
          <c:w val="0.92128407893459241"/>
          <c:h val="0.8556288055036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20'!$B$3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20'!$A$4:$A$8</c:f>
              <c:strCache>
                <c:ptCount val="5"/>
                <c:pt idx="0">
                  <c:v>Doctor's Office</c:v>
                </c:pt>
                <c:pt idx="1">
                  <c:v>Emergency Room</c:v>
                </c:pt>
                <c:pt idx="2">
                  <c:v>Free Clinic</c:v>
                </c:pt>
                <c:pt idx="3">
                  <c:v>Health Care</c:v>
                </c:pt>
                <c:pt idx="4">
                  <c:v>At an Agency, Please list Agency name in "Other" box</c:v>
                </c:pt>
              </c:strCache>
            </c:strRef>
          </c:cat>
          <c:val>
            <c:numRef>
              <c:f>'Question 20'!$B$4:$B$8</c:f>
              <c:numCache>
                <c:formatCode>0.00%</c:formatCode>
                <c:ptCount val="5"/>
                <c:pt idx="0">
                  <c:v>0.46150000000000002</c:v>
                </c:pt>
                <c:pt idx="1">
                  <c:v>0.15379999999999999</c:v>
                </c:pt>
                <c:pt idx="2">
                  <c:v>0.30769999999999997</c:v>
                </c:pt>
                <c:pt idx="3">
                  <c:v>7.690000000000001E-2</c:v>
                </c:pt>
                <c:pt idx="4">
                  <c:v>7.690000000000001E-2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89-44E3-9AF0-985B17701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21'!$A$4:$A$6</c:f>
              <c:strCache>
                <c:ptCount val="3"/>
                <c:pt idx="0">
                  <c:v>I felt sick</c:v>
                </c:pt>
                <c:pt idx="1">
                  <c:v>at risk behaviors</c:v>
                </c:pt>
                <c:pt idx="2">
                  <c:v>Other (please specify)</c:v>
                </c:pt>
              </c:strCache>
            </c:strRef>
          </c:cat>
          <c:val>
            <c:numRef>
              <c:f>'Question 21'!$B$4:$B$6</c:f>
              <c:numCache>
                <c:formatCode>0.00%</c:formatCode>
                <c:ptCount val="3"/>
                <c:pt idx="0">
                  <c:v>0.33329999999999999</c:v>
                </c:pt>
                <c:pt idx="1">
                  <c:v>6.6699999999999995E-2</c:v>
                </c:pt>
                <c:pt idx="2">
                  <c:v>6.6699999999999995E-2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3-43A3-9612-8B8CD1BFF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22'!$A$4:$A$12</c:f>
              <c:strCache>
                <c:ptCount val="9"/>
                <c:pt idx="0">
                  <c:v>Hepatitus A</c:v>
                </c:pt>
                <c:pt idx="1">
                  <c:v>Tuberculosis (TB)</c:v>
                </c:pt>
                <c:pt idx="2">
                  <c:v>Cardic Problems/Heart Disease</c:v>
                </c:pt>
                <c:pt idx="3">
                  <c:v>Mental Illness</c:v>
                </c:pt>
                <c:pt idx="4">
                  <c:v>Substance Use Disorders</c:v>
                </c:pt>
                <c:pt idx="5">
                  <c:v>Chlamydia</c:v>
                </c:pt>
                <c:pt idx="6">
                  <c:v>Gonorrhea</c:v>
                </c:pt>
                <c:pt idx="7">
                  <c:v>Syphilis</c:v>
                </c:pt>
                <c:pt idx="8">
                  <c:v>Other (please specify)</c:v>
                </c:pt>
              </c:strCache>
            </c:strRef>
          </c:cat>
          <c:val>
            <c:numRef>
              <c:f>'Question 22'!$B$4:$B$12</c:f>
              <c:numCache>
                <c:formatCode>0.00%</c:formatCode>
                <c:ptCount val="9"/>
                <c:pt idx="0">
                  <c:v>0.1111</c:v>
                </c:pt>
                <c:pt idx="1">
                  <c:v>0.1111</c:v>
                </c:pt>
                <c:pt idx="2">
                  <c:v>0.1111</c:v>
                </c:pt>
                <c:pt idx="3">
                  <c:v>0.33329999999999999</c:v>
                </c:pt>
                <c:pt idx="4">
                  <c:v>0.1111</c:v>
                </c:pt>
                <c:pt idx="5">
                  <c:v>0.22220000000000001</c:v>
                </c:pt>
                <c:pt idx="6">
                  <c:v>0.44440000000000002</c:v>
                </c:pt>
                <c:pt idx="7">
                  <c:v>0.22220000000000001</c:v>
                </c:pt>
                <c:pt idx="8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92-4149-9427-AD89E590A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23'!$A$4:$A$6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23'!$B$4:$B$6</c:f>
              <c:numCache>
                <c:formatCode>0.00%</c:formatCode>
                <c:ptCount val="3"/>
                <c:pt idx="0">
                  <c:v>6.6699999999999995E-2</c:v>
                </c:pt>
                <c:pt idx="1">
                  <c:v>0.86670000000000003</c:v>
                </c:pt>
                <c:pt idx="2">
                  <c:v>6.6699999999999995E-2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C2-4B66-B7F9-246188B1B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24'!$A$4:$A$6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24'!$B$4:$B$6</c:f>
              <c:numCache>
                <c:formatCode>0.00%</c:formatCode>
                <c:ptCount val="3"/>
                <c:pt idx="0">
                  <c:v>6.6699999999999995E-2</c:v>
                </c:pt>
                <c:pt idx="1">
                  <c:v>0.93330000000000002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7A-4035-8AEE-BE58BA558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26'!$A$4:$A$5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26'!$B$4:$B$5</c:f>
              <c:numCache>
                <c:formatCode>0.00%</c:formatCode>
                <c:ptCount val="2"/>
                <c:pt idx="0">
                  <c:v>0.86670000000000003</c:v>
                </c:pt>
                <c:pt idx="1">
                  <c:v>0.1333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27-4728-BFEE-DABC6AB54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27'!$B$4:$B$5</c:f>
              <c:numCache>
                <c:formatCode>0.00%</c:formatCode>
                <c:ptCount val="2"/>
                <c:pt idx="0">
                  <c:v>0.93330000000000002</c:v>
                </c:pt>
                <c:pt idx="1">
                  <c:v>6.6699999999999995E-2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59-44F1-822C-3821070AE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10'!$B$3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10'!$A$4:$A$8</c:f>
              <c:strCache>
                <c:ptCount val="5"/>
                <c:pt idx="0">
                  <c:v>Own a Home</c:v>
                </c:pt>
                <c:pt idx="1">
                  <c:v>Rent a House or Apartment</c:v>
                </c:pt>
                <c:pt idx="2">
                  <c:v>Living with Family</c:v>
                </c:pt>
                <c:pt idx="3">
                  <c:v>Living with a Friend</c:v>
                </c:pt>
                <c:pt idx="4">
                  <c:v>Shelter/Transitional Housing</c:v>
                </c:pt>
              </c:strCache>
            </c:strRef>
          </c:cat>
          <c:val>
            <c:numRef>
              <c:f>'Question 10'!$B$4:$B$8</c:f>
              <c:numCache>
                <c:formatCode>0%</c:formatCode>
                <c:ptCount val="5"/>
                <c:pt idx="0">
                  <c:v>8.6999999999999994E-2</c:v>
                </c:pt>
                <c:pt idx="1">
                  <c:v>0.73909999999999998</c:v>
                </c:pt>
                <c:pt idx="2">
                  <c:v>0.1087</c:v>
                </c:pt>
                <c:pt idx="3">
                  <c:v>4.3499999999999997E-2</c:v>
                </c:pt>
                <c:pt idx="4">
                  <c:v>2.1700000000000001E-2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6D-43CD-83E8-B5893BB737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28'!$A$4:$A$5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28'!$B$4:$B$5</c:f>
              <c:numCache>
                <c:formatCode>0.00%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19-41A5-97CA-03942F111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29'!$A$4:$A$8</c:f>
              <c:strCache>
                <c:ptCount val="5"/>
                <c:pt idx="0">
                  <c:v>1-2 days</c:v>
                </c:pt>
                <c:pt idx="1">
                  <c:v>1 week</c:v>
                </c:pt>
                <c:pt idx="2">
                  <c:v>2 weeks</c:v>
                </c:pt>
                <c:pt idx="3">
                  <c:v>More than 1 month</c:v>
                </c:pt>
                <c:pt idx="4">
                  <c:v>Did not see a doctor</c:v>
                </c:pt>
              </c:strCache>
            </c:strRef>
          </c:cat>
          <c:val>
            <c:numRef>
              <c:f>'Question 29'!$B$4:$B$8</c:f>
              <c:numCache>
                <c:formatCode>0.00%</c:formatCode>
                <c:ptCount val="5"/>
                <c:pt idx="0">
                  <c:v>0.1333</c:v>
                </c:pt>
                <c:pt idx="1">
                  <c:v>0.26669999999999999</c:v>
                </c:pt>
                <c:pt idx="2">
                  <c:v>0.6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20-404F-9B54-B3E91AB9D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35549050195708E-2"/>
          <c:y val="3.4159160168805422E-2"/>
          <c:w val="0.92241174861310959"/>
          <c:h val="0.859688743297456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30'!$B$3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30'!$A$4:$A$8</c:f>
              <c:strCache>
                <c:ptCount val="5"/>
                <c:pt idx="0">
                  <c:v>Not ready to know</c:v>
                </c:pt>
                <c:pt idx="1">
                  <c:v>General stigma surrounding HIV disease</c:v>
                </c:pt>
                <c:pt idx="2">
                  <c:v>Fears about discrimination</c:v>
                </c:pt>
                <c:pt idx="3">
                  <c:v>Concerns about confidentiality/privacy</c:v>
                </c:pt>
                <c:pt idx="4">
                  <c:v>Other (please specify)</c:v>
                </c:pt>
              </c:strCache>
            </c:strRef>
          </c:cat>
          <c:val>
            <c:numRef>
              <c:f>'Question 30'!$B$4:$B$8</c:f>
              <c:numCache>
                <c:formatCode>0.00%</c:formatCode>
                <c:ptCount val="5"/>
                <c:pt idx="0">
                  <c:v>0.1429</c:v>
                </c:pt>
                <c:pt idx="1">
                  <c:v>0.1429</c:v>
                </c:pt>
                <c:pt idx="2">
                  <c:v>0.28570000000000001</c:v>
                </c:pt>
                <c:pt idx="3">
                  <c:v>0.28570000000000001</c:v>
                </c:pt>
                <c:pt idx="4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C-4E5B-95E1-90EED1698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32'!$A$4:$A$8</c:f>
              <c:strCache>
                <c:ptCount val="5"/>
                <c:pt idx="0">
                  <c:v>Always</c:v>
                </c:pt>
                <c:pt idx="1">
                  <c:v>Most of the Time</c:v>
                </c:pt>
                <c:pt idx="2">
                  <c:v>Sometimes</c:v>
                </c:pt>
                <c:pt idx="3">
                  <c:v>Not all the Time</c:v>
                </c:pt>
                <c:pt idx="4">
                  <c:v>Hardly Ever</c:v>
                </c:pt>
              </c:strCache>
            </c:strRef>
          </c:cat>
          <c:val>
            <c:numRef>
              <c:f>'Question 32'!$B$4:$B$8</c:f>
              <c:numCache>
                <c:formatCode>0.00%</c:formatCode>
                <c:ptCount val="5"/>
                <c:pt idx="0">
                  <c:v>0.86670000000000003</c:v>
                </c:pt>
                <c:pt idx="1">
                  <c:v>0.1333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7-4332-87F6-6CC78DA2C7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34'!$A$4:$A$5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34'!$B$4:$B$5</c:f>
              <c:numCache>
                <c:formatCode>0.00%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3-409B-B38B-1B93A889D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35'!$A$4:$A$5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35'!$B$4:$B$5</c:f>
              <c:numCache>
                <c:formatCode>0.00%</c:formatCode>
                <c:ptCount val="2"/>
                <c:pt idx="0">
                  <c:v>6.6699999999999995E-2</c:v>
                </c:pt>
                <c:pt idx="1">
                  <c:v>0.93330000000000002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39-4F77-81DF-51DD7BBFF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36'!$A$4:$A$6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36'!$B$4:$B$6</c:f>
              <c:numCache>
                <c:formatCode>0.00%</c:formatCode>
                <c:ptCount val="3"/>
                <c:pt idx="0">
                  <c:v>0.4</c:v>
                </c:pt>
                <c:pt idx="1">
                  <c:v>0.5333</c:v>
                </c:pt>
                <c:pt idx="2">
                  <c:v>6.6699999999999995E-2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DF-408C-A491-D1C08AD2C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37'!$B$4:$B$5</c:f>
              <c:numCache>
                <c:formatCode>0.00%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6-4145-BBE1-75BDC0723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38'!$A$4:$A$6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38'!$B$4:$B$6</c:f>
              <c:numCache>
                <c:formatCode>0.00%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D-4FCD-872F-50A2BD1F04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39'!$A$4:$A$6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39'!$B$4:$B$6</c:f>
              <c:numCache>
                <c:formatCode>0.00%</c:formatCode>
                <c:ptCount val="3"/>
                <c:pt idx="0">
                  <c:v>0.93330000000000002</c:v>
                </c:pt>
                <c:pt idx="1">
                  <c:v>0</c:v>
                </c:pt>
                <c:pt idx="2">
                  <c:v>6.6699999999999995E-2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1A-4D5F-8EF2-5D4369436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11'!$B$3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11'!$A$4:$A$5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11'!$B$4:$B$5</c:f>
              <c:numCache>
                <c:formatCode>0%</c:formatCode>
                <c:ptCount val="2"/>
                <c:pt idx="0">
                  <c:v>0.43480000000000002</c:v>
                </c:pt>
                <c:pt idx="1">
                  <c:v>0.56520000000000004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C-4F9A-AA9E-BBBD971C2F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57'!$A$4:$A$5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57'!$B$4:$B$5</c:f>
              <c:numCache>
                <c:formatCode>0.00%</c:formatCode>
                <c:ptCount val="2"/>
                <c:pt idx="0">
                  <c:v>0.1333</c:v>
                </c:pt>
                <c:pt idx="1">
                  <c:v>0.86670000000000003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85-494E-832D-937915C9F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1'!$A$4:$A$9</c:f>
              <c:strCache>
                <c:ptCount val="6"/>
                <c:pt idx="0">
                  <c:v>Cornell Scott Hill Health Center</c:v>
                </c:pt>
                <c:pt idx="1">
                  <c:v>Haelen Center- Yale Hospital</c:v>
                </c:pt>
                <c:pt idx="2">
                  <c:v>Optimus Healthcare, Inc.</c:v>
                </c:pt>
                <c:pt idx="3">
                  <c:v>Southwest Community Health Center</c:v>
                </c:pt>
                <c:pt idx="4">
                  <c:v>Lifebridge Community Services</c:v>
                </c:pt>
                <c:pt idx="5">
                  <c:v>Family Centers, Inc.</c:v>
                </c:pt>
              </c:strCache>
            </c:strRef>
          </c:cat>
          <c:val>
            <c:numRef>
              <c:f>'Question 1'!$B$4:$B$9</c:f>
              <c:numCache>
                <c:formatCode>0.00%</c:formatCode>
                <c:ptCount val="6"/>
                <c:pt idx="0">
                  <c:v>0.2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0.2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2-4370-88DC-7417EC157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97444754594488E-2"/>
          <c:y val="1.7889071599370965E-2"/>
          <c:w val="0.93200255524540554"/>
          <c:h val="0.88861664685118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6'!$B$3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0-7CF7-4E79-AB44-DDD41973B81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7CF7-4E79-AB44-DDD41973B81F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6'!$A$4:$A$7</c:f>
              <c:strCache>
                <c:ptCount val="4"/>
                <c:pt idx="0">
                  <c:v>English Only</c:v>
                </c:pt>
                <c:pt idx="1">
                  <c:v>Spanish Only</c:v>
                </c:pt>
                <c:pt idx="2">
                  <c:v>English and Spanish</c:v>
                </c:pt>
                <c:pt idx="3">
                  <c:v>Other (please specify)</c:v>
                </c:pt>
              </c:strCache>
            </c:strRef>
          </c:cat>
          <c:val>
            <c:numRef>
              <c:f>'Question 6'!$B$4:$B$7</c:f>
              <c:numCache>
                <c:formatCode>0.00%</c:formatCode>
                <c:ptCount val="4"/>
                <c:pt idx="0">
                  <c:v>0.9</c:v>
                </c:pt>
                <c:pt idx="1">
                  <c:v>0</c:v>
                </c:pt>
                <c:pt idx="2">
                  <c:v>0.1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68-44C8-9751-E391C99E89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8'!$A$4:$A$10</c:f>
              <c:strCache>
                <c:ptCount val="7"/>
                <c:pt idx="0">
                  <c:v>8th Grade or Less</c:v>
                </c:pt>
                <c:pt idx="1">
                  <c:v>Some High School</c:v>
                </c:pt>
                <c:pt idx="2">
                  <c:v>High School Graduate or GED</c:v>
                </c:pt>
                <c:pt idx="3">
                  <c:v>Vocational or Technical School</c:v>
                </c:pt>
                <c:pt idx="4">
                  <c:v>Some College</c:v>
                </c:pt>
                <c:pt idx="5">
                  <c:v>Completed College</c:v>
                </c:pt>
                <c:pt idx="6">
                  <c:v>Post-Graduate Education</c:v>
                </c:pt>
              </c:strCache>
            </c:strRef>
          </c:cat>
          <c:val>
            <c:numRef>
              <c:f>'Question 8'!$B$4:$B$10</c:f>
              <c:numCache>
                <c:formatCode>0.00%</c:formatCode>
                <c:ptCount val="7"/>
                <c:pt idx="0">
                  <c:v>0</c:v>
                </c:pt>
                <c:pt idx="1">
                  <c:v>0.1</c:v>
                </c:pt>
                <c:pt idx="2">
                  <c:v>0.3</c:v>
                </c:pt>
                <c:pt idx="3">
                  <c:v>0.1</c:v>
                </c:pt>
                <c:pt idx="4">
                  <c:v>0.5</c:v>
                </c:pt>
                <c:pt idx="5">
                  <c:v>0.1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4-4E2F-A6E5-B6CBD673A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9'!$A$4:$A$5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9'!$B$4:$B$5</c:f>
              <c:numCache>
                <c:formatCode>0.00%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F-49A7-A923-41538F17F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10'!$A$4:$A$6</c:f>
              <c:strCache>
                <c:ptCount val="3"/>
                <c:pt idx="0">
                  <c:v>Rent a House or Apartment</c:v>
                </c:pt>
                <c:pt idx="1">
                  <c:v>Living with Family</c:v>
                </c:pt>
                <c:pt idx="2">
                  <c:v>Shelter/Transitional Housing</c:v>
                </c:pt>
              </c:strCache>
            </c:strRef>
          </c:cat>
          <c:val>
            <c:numRef>
              <c:f>'Question 10'!$B$4:$B$6</c:f>
              <c:numCache>
                <c:formatCode>0.00%</c:formatCode>
                <c:ptCount val="3"/>
                <c:pt idx="0">
                  <c:v>0.4</c:v>
                </c:pt>
                <c:pt idx="1">
                  <c:v>0.5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B4-42D2-8BD5-2C3680454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11'!$B$3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5FB9-43B1-8747-9FEE7A6965B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5FB9-43B1-8747-9FEE7A6965B1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11'!$A$4:$A$5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11'!$B$4:$B$5</c:f>
              <c:numCache>
                <c:formatCode>0.00%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B9-43B1-8747-9FEE7A696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13'!$A$4:$A$11</c:f>
              <c:strCache>
                <c:ptCount val="8"/>
                <c:pt idx="0">
                  <c:v>$0 - No Income</c:v>
                </c:pt>
                <c:pt idx="1">
                  <c:v>$1 - $500</c:v>
                </c:pt>
                <c:pt idx="2">
                  <c:v>$501 - $1000</c:v>
                </c:pt>
                <c:pt idx="3">
                  <c:v>$1001 - $1500</c:v>
                </c:pt>
                <c:pt idx="4">
                  <c:v>$1501 - $2000</c:v>
                </c:pt>
                <c:pt idx="5">
                  <c:v>$2001 - $2500</c:v>
                </c:pt>
                <c:pt idx="6">
                  <c:v>$2501 - $3000</c:v>
                </c:pt>
                <c:pt idx="7">
                  <c:v>More Than $3001</c:v>
                </c:pt>
              </c:strCache>
            </c:strRef>
          </c:cat>
          <c:val>
            <c:numRef>
              <c:f>'Question 13'!$B$4:$B$11</c:f>
              <c:numCache>
                <c:formatCode>0.00%</c:formatCode>
                <c:ptCount val="8"/>
                <c:pt idx="0">
                  <c:v>0.1</c:v>
                </c:pt>
                <c:pt idx="1">
                  <c:v>0</c:v>
                </c:pt>
                <c:pt idx="2">
                  <c:v>0.3</c:v>
                </c:pt>
                <c:pt idx="3">
                  <c:v>0.4</c:v>
                </c:pt>
                <c:pt idx="4">
                  <c:v>0.1</c:v>
                </c:pt>
                <c:pt idx="5">
                  <c:v>0</c:v>
                </c:pt>
                <c:pt idx="6">
                  <c:v>0.1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3C-4CEF-8318-0F752F822D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14'!$A$4:$A$9</c:f>
              <c:strCache>
                <c:ptCount val="6"/>
                <c:pt idx="0">
                  <c:v>Medicare</c:v>
                </c:pt>
                <c:pt idx="1">
                  <c:v>Medicaid</c:v>
                </c:pt>
                <c:pt idx="2">
                  <c:v>Veteran's Administration</c:v>
                </c:pt>
                <c:pt idx="3">
                  <c:v>No Insurance</c:v>
                </c:pt>
                <c:pt idx="4">
                  <c:v>Private Insurance (Blue Cross Blue Shield, Humana,  Anthem, Connecticare, etc.)</c:v>
                </c:pt>
                <c:pt idx="5">
                  <c:v>Other (please specify)</c:v>
                </c:pt>
              </c:strCache>
            </c:strRef>
          </c:cat>
          <c:val>
            <c:numRef>
              <c:f>'Question 14'!$B$4:$B$9</c:f>
              <c:numCache>
                <c:formatCode>0.00%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</c:v>
                </c:pt>
                <c:pt idx="3">
                  <c:v>0.1</c:v>
                </c:pt>
                <c:pt idx="4">
                  <c:v>0.4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5A-4B9E-9493-AF138BC94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13'!$B$3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13'!$A$4:$A$11</c:f>
              <c:strCache>
                <c:ptCount val="8"/>
                <c:pt idx="0">
                  <c:v>$0 - No Income</c:v>
                </c:pt>
                <c:pt idx="1">
                  <c:v>$1 - $500</c:v>
                </c:pt>
                <c:pt idx="2">
                  <c:v>$501 - $1000</c:v>
                </c:pt>
                <c:pt idx="3">
                  <c:v>$1001 - $1500</c:v>
                </c:pt>
                <c:pt idx="4">
                  <c:v>$1501 - $2000</c:v>
                </c:pt>
                <c:pt idx="5">
                  <c:v>$2001 - $2500</c:v>
                </c:pt>
                <c:pt idx="6">
                  <c:v>$2501 - $3000</c:v>
                </c:pt>
                <c:pt idx="7">
                  <c:v>More Than $3001</c:v>
                </c:pt>
              </c:strCache>
            </c:strRef>
          </c:cat>
          <c:val>
            <c:numRef>
              <c:f>'Question 13'!$B$4:$B$11</c:f>
              <c:numCache>
                <c:formatCode>0%</c:formatCode>
                <c:ptCount val="8"/>
                <c:pt idx="0">
                  <c:v>8.6999999999999994E-2</c:v>
                </c:pt>
                <c:pt idx="1">
                  <c:v>0.13039999999999999</c:v>
                </c:pt>
                <c:pt idx="2">
                  <c:v>0.4783</c:v>
                </c:pt>
                <c:pt idx="3">
                  <c:v>0.13039999999999999</c:v>
                </c:pt>
                <c:pt idx="4">
                  <c:v>4.3499999999999997E-2</c:v>
                </c:pt>
                <c:pt idx="5">
                  <c:v>8.6999999999999994E-2</c:v>
                </c:pt>
                <c:pt idx="6">
                  <c:v>2.1700000000000001E-2</c:v>
                </c:pt>
                <c:pt idx="7">
                  <c:v>2.1700000000000001E-2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1-46A1-87D5-11E5471A931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16'!$A$4:$A$6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16'!$B$4:$B$6</c:f>
              <c:numCache>
                <c:formatCode>0.00%</c:formatCode>
                <c:ptCount val="3"/>
                <c:pt idx="0">
                  <c:v>0.25</c:v>
                </c:pt>
                <c:pt idx="1">
                  <c:v>0.5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FF-419E-9A76-015419ED82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15'!$A$4:$A$5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15'!$B$4:$B$5</c:f>
              <c:numCache>
                <c:formatCode>0.00%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5-425A-906A-1B4D05C1A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18'!$A$4:$A$12</c:f>
              <c:strCache>
                <c:ptCount val="9"/>
                <c:pt idx="0">
                  <c:v>Male Sex With Male</c:v>
                </c:pt>
                <c:pt idx="1">
                  <c:v>Injection Drug Use</c:v>
                </c:pt>
                <c:pt idx="2">
                  <c:v>Sex with Drug User</c:v>
                </c:pt>
                <c:pt idx="3">
                  <c:v>Mother with HIV/AIDS</c:v>
                </c:pt>
                <c:pt idx="4">
                  <c:v>Heterosexual Sex</c:v>
                </c:pt>
                <c:pt idx="5">
                  <c:v>Sexual Assault</c:v>
                </c:pt>
                <c:pt idx="6">
                  <c:v>Transfusion</c:v>
                </c:pt>
                <c:pt idx="7">
                  <c:v>Unknown</c:v>
                </c:pt>
                <c:pt idx="8">
                  <c:v>Other (please specify)</c:v>
                </c:pt>
              </c:strCache>
            </c:strRef>
          </c:cat>
          <c:val>
            <c:numRef>
              <c:f>'Question 18'!$B$4:$B$12</c:f>
              <c:numCache>
                <c:formatCode>0.00%</c:formatCode>
                <c:ptCount val="9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E-4A7F-A9B5-EC32350AF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20'!$A$4:$A$7</c:f>
              <c:strCache>
                <c:ptCount val="4"/>
                <c:pt idx="0">
                  <c:v>Doctor's Office</c:v>
                </c:pt>
                <c:pt idx="1">
                  <c:v>Free Clinic</c:v>
                </c:pt>
                <c:pt idx="2">
                  <c:v>Health Care</c:v>
                </c:pt>
                <c:pt idx="3">
                  <c:v>At an Agency, Please list Agency name in "Other" box</c:v>
                </c:pt>
              </c:strCache>
            </c:strRef>
          </c:cat>
          <c:val>
            <c:numRef>
              <c:f>'Question 20'!$B$4:$B$7</c:f>
              <c:numCache>
                <c:formatCode>0.00%</c:formatCode>
                <c:ptCount val="4"/>
                <c:pt idx="0">
                  <c:v>0.33329999999999999</c:v>
                </c:pt>
                <c:pt idx="1">
                  <c:v>0.44440000000000002</c:v>
                </c:pt>
                <c:pt idx="2">
                  <c:v>0.22220000000000001</c:v>
                </c:pt>
                <c:pt idx="3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C-482E-A94B-E71B9C43D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21'!$A$4:$A$5</c:f>
              <c:strCache>
                <c:ptCount val="2"/>
                <c:pt idx="0">
                  <c:v>I felt sick</c:v>
                </c:pt>
                <c:pt idx="1">
                  <c:v>a regular checkup</c:v>
                </c:pt>
              </c:strCache>
            </c:strRef>
          </c:cat>
          <c:val>
            <c:numRef>
              <c:f>'Question 21'!$B$4:$B$5</c:f>
              <c:numCache>
                <c:formatCode>0.00%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44-4A49-951D-2182FBCAB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22'!$A$4:$A$9</c:f>
              <c:strCache>
                <c:ptCount val="6"/>
                <c:pt idx="0">
                  <c:v>High Blood Pressure</c:v>
                </c:pt>
                <c:pt idx="1">
                  <c:v>Mental Illness</c:v>
                </c:pt>
                <c:pt idx="2">
                  <c:v>Chlamydia</c:v>
                </c:pt>
                <c:pt idx="3">
                  <c:v>Gonorrhea</c:v>
                </c:pt>
                <c:pt idx="4">
                  <c:v>Syphilis</c:v>
                </c:pt>
                <c:pt idx="5">
                  <c:v>Other (please specify)</c:v>
                </c:pt>
              </c:strCache>
            </c:strRef>
          </c:cat>
          <c:val>
            <c:numRef>
              <c:f>'Question 22'!$B$4:$B$9</c:f>
              <c:numCache>
                <c:formatCode>0.00%</c:formatCode>
                <c:ptCount val="6"/>
                <c:pt idx="0">
                  <c:v>0.16669999999999999</c:v>
                </c:pt>
                <c:pt idx="1">
                  <c:v>0.16669999999999999</c:v>
                </c:pt>
                <c:pt idx="2">
                  <c:v>0.66670000000000007</c:v>
                </c:pt>
                <c:pt idx="3">
                  <c:v>0.5</c:v>
                </c:pt>
                <c:pt idx="4">
                  <c:v>0.16669999999999999</c:v>
                </c:pt>
                <c:pt idx="5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C-4636-B3A6-989C6DE1C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E3-4C01-81CE-B91D702E09C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E3-4C01-81CE-B91D702E09C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23'!$A$4:$A$6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23'!$B$4:$B$6</c:f>
              <c:numCache>
                <c:formatCode>0.00%</c:formatCode>
                <c:ptCount val="3"/>
                <c:pt idx="0">
                  <c:v>0.2</c:v>
                </c:pt>
                <c:pt idx="1">
                  <c:v>0.8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22-49A4-825A-BC3623D22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24'!$A$4:$A$6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24'!$B$4:$B$6</c:f>
              <c:numCache>
                <c:formatCode>0.00%</c:formatCode>
                <c:ptCount val="3"/>
                <c:pt idx="0">
                  <c:v>0.1</c:v>
                </c:pt>
                <c:pt idx="1">
                  <c:v>0.9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AE-4372-BAAE-695DD3322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26'!$A$4:$A$5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26'!$B$4:$B$5</c:f>
              <c:numCache>
                <c:formatCode>0.00%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DB-44DE-9175-413CAB0D2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276806043766223E-2"/>
          <c:y val="6.8228804982174318E-2"/>
          <c:w val="0.93855511938057323"/>
          <c:h val="0.788881250813151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14'!$B$3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14'!$A$4:$A$9</c:f>
              <c:strCache>
                <c:ptCount val="6"/>
                <c:pt idx="0">
                  <c:v>Medicare</c:v>
                </c:pt>
                <c:pt idx="1">
                  <c:v>Medicaid</c:v>
                </c:pt>
                <c:pt idx="2">
                  <c:v>Veteran's Administration</c:v>
                </c:pt>
                <c:pt idx="3">
                  <c:v>No Insurance</c:v>
                </c:pt>
                <c:pt idx="4">
                  <c:v>Private Insurance (Blue Cross Blue Shield, Humana,  Anthem, Connecticare, etc.)</c:v>
                </c:pt>
                <c:pt idx="5">
                  <c:v>Other (please specify)</c:v>
                </c:pt>
              </c:strCache>
            </c:strRef>
          </c:cat>
          <c:val>
            <c:numRef>
              <c:f>'Question 14'!$B$4:$B$9</c:f>
              <c:numCache>
                <c:formatCode>0.00%</c:formatCode>
                <c:ptCount val="6"/>
                <c:pt idx="0">
                  <c:v>0.30430000000000001</c:v>
                </c:pt>
                <c:pt idx="1">
                  <c:v>0.56520000000000004</c:v>
                </c:pt>
                <c:pt idx="2">
                  <c:v>0</c:v>
                </c:pt>
                <c:pt idx="3">
                  <c:v>4.3499999999999997E-2</c:v>
                </c:pt>
                <c:pt idx="4">
                  <c:v>0.19570000000000001</c:v>
                </c:pt>
                <c:pt idx="5">
                  <c:v>2.1700000000000001E-2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2F-46FB-863D-2787948D7C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27'!$B$4:$B$5</c:f>
              <c:numCache>
                <c:formatCode>0.00%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80-43D5-B2FB-3964DD8EF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28'!$A$4:$A$5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28'!$B$4:$B$5</c:f>
              <c:numCache>
                <c:formatCode>0.00%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9-42DD-A7A2-03444D69F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29'!$A$4:$A$8</c:f>
              <c:strCache>
                <c:ptCount val="5"/>
                <c:pt idx="0">
                  <c:v>1-2 days</c:v>
                </c:pt>
                <c:pt idx="1">
                  <c:v>1 week</c:v>
                </c:pt>
                <c:pt idx="2">
                  <c:v>2 weeks</c:v>
                </c:pt>
                <c:pt idx="3">
                  <c:v>More than 1 month</c:v>
                </c:pt>
                <c:pt idx="4">
                  <c:v>Did not see a doctor</c:v>
                </c:pt>
              </c:strCache>
            </c:strRef>
          </c:cat>
          <c:val>
            <c:numRef>
              <c:f>'Question 29'!$B$4:$B$8</c:f>
              <c:numCache>
                <c:formatCode>0.00%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0.4</c:v>
                </c:pt>
                <c:pt idx="3">
                  <c:v>0.4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32-404B-83DD-DCAAD9D06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759789267299657E-2"/>
          <c:y val="5.2436179208900112E-2"/>
          <c:w val="0.93777979746689877"/>
          <c:h val="0.85192250077222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30'!$B$3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30'!$A$4:$A$9</c:f>
              <c:strCache>
                <c:ptCount val="6"/>
                <c:pt idx="0">
                  <c:v>Not ready to deal with it</c:v>
                </c:pt>
                <c:pt idx="1">
                  <c:v>Fear of  others finding out I was HIV positive</c:v>
                </c:pt>
                <c:pt idx="2">
                  <c:v>Fears about discrimination</c:v>
                </c:pt>
                <c:pt idx="3">
                  <c:v>Concerns about confidentiality/privacy</c:v>
                </c:pt>
                <c:pt idx="4">
                  <c:v>No insurance</c:v>
                </c:pt>
                <c:pt idx="5">
                  <c:v>Other (please specify)</c:v>
                </c:pt>
              </c:strCache>
            </c:strRef>
          </c:cat>
          <c:val>
            <c:numRef>
              <c:f>'Question 30'!$B$4:$B$9</c:f>
              <c:numCache>
                <c:formatCode>0.00%</c:formatCode>
                <c:ptCount val="6"/>
                <c:pt idx="0">
                  <c:v>0.5</c:v>
                </c:pt>
                <c:pt idx="1">
                  <c:v>0.25</c:v>
                </c:pt>
                <c:pt idx="2">
                  <c:v>0.5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A-46A0-B04F-9BD1E2F74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32'!$A$4:$A$8</c:f>
              <c:strCache>
                <c:ptCount val="5"/>
                <c:pt idx="0">
                  <c:v>Always</c:v>
                </c:pt>
                <c:pt idx="1">
                  <c:v>Most of the Time</c:v>
                </c:pt>
                <c:pt idx="2">
                  <c:v>Sometimes</c:v>
                </c:pt>
                <c:pt idx="3">
                  <c:v>Not all the Time</c:v>
                </c:pt>
                <c:pt idx="4">
                  <c:v>Hardly Ever</c:v>
                </c:pt>
              </c:strCache>
            </c:strRef>
          </c:cat>
          <c:val>
            <c:numRef>
              <c:f>'Question 32'!$B$4:$B$8</c:f>
              <c:numCache>
                <c:formatCode>0.00%</c:formatCode>
                <c:ptCount val="5"/>
                <c:pt idx="0">
                  <c:v>0.4</c:v>
                </c:pt>
                <c:pt idx="1">
                  <c:v>0.5</c:v>
                </c:pt>
                <c:pt idx="2">
                  <c:v>0.1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1A-49A8-90B6-0E5618B24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33'!$A$4:$A$6</c:f>
              <c:strCache>
                <c:ptCount val="3"/>
                <c:pt idx="0">
                  <c:v>I forget to take my medications</c:v>
                </c:pt>
                <c:pt idx="1">
                  <c:v>N/A – I take my medications regularly</c:v>
                </c:pt>
                <c:pt idx="2">
                  <c:v>Other (please specify)</c:v>
                </c:pt>
              </c:strCache>
            </c:strRef>
          </c:cat>
          <c:val>
            <c:numRef>
              <c:f>'Question 33'!$B$4:$B$6</c:f>
              <c:numCache>
                <c:formatCode>0.00%</c:formatCode>
                <c:ptCount val="3"/>
                <c:pt idx="0">
                  <c:v>0.5</c:v>
                </c:pt>
                <c:pt idx="1">
                  <c:v>0.33329999999999999</c:v>
                </c:pt>
                <c:pt idx="2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33-42E1-9BDC-D06A421D9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7D-47AB-B6B3-231C87306CD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34'!$A$4:$A$5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34'!$B$4:$B$5</c:f>
              <c:numCache>
                <c:formatCode>0.00%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AE-4F7B-AA24-9E99D696E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35'!$A$4:$A$5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35'!$B$4:$B$5</c:f>
              <c:numCache>
                <c:formatCode>0.00%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7A-4856-AAD3-9B1960860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36'!$A$4:$A$6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36'!$B$4:$B$6</c:f>
              <c:numCache>
                <c:formatCode>0.00%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C5-4704-97DC-4650A98A8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37'!$B$4:$B$5</c:f>
              <c:numCache>
                <c:formatCode>0.00%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42-43DF-A62C-2D4913830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16'!$B$3</c:f>
              <c:strCache>
                <c:ptCount val="1"/>
                <c:pt idx="0">
                  <c:v>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5000"/>
                    <a:shade val="98000"/>
                    <a:satMod val="110000"/>
                    <a:lumMod val="103000"/>
                  </a:schemeClr>
                </a:gs>
                <a:gs pos="50000">
                  <a:schemeClr val="accent1">
                    <a:shade val="85000"/>
                    <a:satMod val="105000"/>
                    <a:lumMod val="100000"/>
                  </a:schemeClr>
                </a:gs>
                <a:gs pos="100000">
                  <a:schemeClr val="accent1">
                    <a:shade val="60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2794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16'!$A$4:$A$6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16'!$B$4:$B$6</c:f>
              <c:numCache>
                <c:formatCode>0%</c:formatCode>
                <c:ptCount val="3"/>
                <c:pt idx="0">
                  <c:v>0</c:v>
                </c:pt>
                <c:pt idx="1">
                  <c:v>0.875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3-4C0F-A170-1DB1FEFE1EC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38'!$A$4:$A$6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38'!$B$4:$B$6</c:f>
              <c:numCache>
                <c:formatCode>0.00%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C0-4BC7-8F7B-F6E7B96E9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39'!$A$4:$A$6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know</c:v>
                </c:pt>
              </c:strCache>
            </c:strRef>
          </c:cat>
          <c:val>
            <c:numRef>
              <c:f>'Question 39'!$B$4:$B$6</c:f>
              <c:numCache>
                <c:formatCode>0.00%</c:formatCode>
                <c:ptCount val="3"/>
                <c:pt idx="0">
                  <c:v>0.8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1E-4C9D-915C-923BB5B111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592035882425E-2"/>
          <c:y val="3.293767491656005E-2"/>
          <c:w val="0.93791176229151896"/>
          <c:h val="0.887358857524326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57'!$B$3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57'!$A$4:$A$5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57'!$B$4:$B$5</c:f>
              <c:numCache>
                <c:formatCode>0.00%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01-444F-9155-A00FC7E4A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1'!$A$4:$A$10</c:f>
              <c:strCache>
                <c:ptCount val="7"/>
                <c:pt idx="0">
                  <c:v>Cornell Scott Hill Health Center</c:v>
                </c:pt>
                <c:pt idx="1">
                  <c:v>Haelen Center- Yale Hospital</c:v>
                </c:pt>
                <c:pt idx="2">
                  <c:v>Staywell Health Care, Inc.</c:v>
                </c:pt>
                <c:pt idx="3">
                  <c:v>Optimus Healthcare, Inc.</c:v>
                </c:pt>
                <c:pt idx="4">
                  <c:v>Family Centers, Inc.</c:v>
                </c:pt>
                <c:pt idx="5">
                  <c:v>Danbury Hospital</c:v>
                </c:pt>
                <c:pt idx="6">
                  <c:v>Other (please specify)</c:v>
                </c:pt>
              </c:strCache>
            </c:strRef>
          </c:cat>
          <c:val>
            <c:numRef>
              <c:f>'Question 1'!$B$4:$B$10</c:f>
              <c:numCache>
                <c:formatCode>0.00%</c:formatCode>
                <c:ptCount val="7"/>
                <c:pt idx="0">
                  <c:v>0.1111</c:v>
                </c:pt>
                <c:pt idx="1">
                  <c:v>0.1111</c:v>
                </c:pt>
                <c:pt idx="2">
                  <c:v>0.1111</c:v>
                </c:pt>
                <c:pt idx="3">
                  <c:v>0.1111</c:v>
                </c:pt>
                <c:pt idx="4">
                  <c:v>0.1111</c:v>
                </c:pt>
                <c:pt idx="5">
                  <c:v>0.1111</c:v>
                </c:pt>
                <c:pt idx="6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4-4259-B7CF-248718E817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2'!$A$4:$A$10</c:f>
              <c:strCache>
                <c:ptCount val="7"/>
                <c:pt idx="0">
                  <c:v>Under 13</c:v>
                </c:pt>
                <c:pt idx="1">
                  <c:v>13-24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 or older</c:v>
                </c:pt>
              </c:strCache>
            </c:strRef>
          </c:cat>
          <c:val>
            <c:numRef>
              <c:f>'Question 2'!$B$4:$B$10</c:f>
              <c:numCache>
                <c:formatCode>0.00%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0.1111</c:v>
                </c:pt>
                <c:pt idx="3">
                  <c:v>0.22220000000000001</c:v>
                </c:pt>
                <c:pt idx="4">
                  <c:v>0.55559999999999998</c:v>
                </c:pt>
                <c:pt idx="5">
                  <c:v>0.1111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9-4FD2-9E14-22FFF7570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4'!$A$4:$A$5</c:f>
              <c:strCache>
                <c:ptCount val="2"/>
                <c:pt idx="0">
                  <c:v>Hispanic</c:v>
                </c:pt>
                <c:pt idx="1">
                  <c:v>Not Hispanic</c:v>
                </c:pt>
              </c:strCache>
            </c:strRef>
          </c:cat>
          <c:val>
            <c:numRef>
              <c:f>'Question 4'!$B$4:$B$5</c:f>
              <c:numCache>
                <c:formatCode>0.00%</c:formatCode>
                <c:ptCount val="2"/>
                <c:pt idx="0">
                  <c:v>0.22220000000000001</c:v>
                </c:pt>
                <c:pt idx="1">
                  <c:v>0.77780000000000005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78-4391-B8DB-51887F171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5'!$A$4:$A$9</c:f>
              <c:strCache>
                <c:ptCount val="6"/>
                <c:pt idx="0">
                  <c:v>White</c:v>
                </c:pt>
                <c:pt idx="1">
                  <c:v>Black or African American</c:v>
                </c:pt>
                <c:pt idx="2">
                  <c:v>Asian</c:v>
                </c:pt>
                <c:pt idx="3">
                  <c:v>American Indian or Alaska Native</c:v>
                </c:pt>
                <c:pt idx="4">
                  <c:v>Native Hawaiian or Pacific Islander</c:v>
                </c:pt>
                <c:pt idx="5">
                  <c:v>Other (please specify)</c:v>
                </c:pt>
              </c:strCache>
            </c:strRef>
          </c:cat>
          <c:val>
            <c:numRef>
              <c:f>'Question 5'!$B$4:$B$9</c:f>
              <c:numCache>
                <c:formatCode>0.00%</c:formatCode>
                <c:ptCount val="6"/>
                <c:pt idx="0">
                  <c:v>0.1111</c:v>
                </c:pt>
                <c:pt idx="1">
                  <c:v>0.77780000000000005</c:v>
                </c:pt>
                <c:pt idx="2">
                  <c:v>0.1111</c:v>
                </c:pt>
                <c:pt idx="3">
                  <c:v>0</c:v>
                </c:pt>
                <c:pt idx="4">
                  <c:v>0</c:v>
                </c:pt>
                <c:pt idx="5">
                  <c:v>0.1111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34-4D8D-9D2E-404E1176D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6'!$A$4:$A$7</c:f>
              <c:strCache>
                <c:ptCount val="4"/>
                <c:pt idx="0">
                  <c:v>English Only</c:v>
                </c:pt>
                <c:pt idx="1">
                  <c:v>Spanish Only</c:v>
                </c:pt>
                <c:pt idx="2">
                  <c:v>English and Spanish</c:v>
                </c:pt>
                <c:pt idx="3">
                  <c:v>Other (please specify)</c:v>
                </c:pt>
              </c:strCache>
            </c:strRef>
          </c:cat>
          <c:val>
            <c:numRef>
              <c:f>'Question 6'!$B$4:$B$7</c:f>
              <c:numCache>
                <c:formatCode>0.00%</c:formatCode>
                <c:ptCount val="4"/>
                <c:pt idx="0">
                  <c:v>0.77780000000000005</c:v>
                </c:pt>
                <c:pt idx="1">
                  <c:v>0.22220000000000001</c:v>
                </c:pt>
                <c:pt idx="2">
                  <c:v>0.22220000000000001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C0-43F9-B350-DB5B224EC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8'!$B$3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8'!$A$4:$A$10</c:f>
              <c:strCache>
                <c:ptCount val="7"/>
                <c:pt idx="0">
                  <c:v>8th Grade or Less</c:v>
                </c:pt>
                <c:pt idx="1">
                  <c:v>Some High School</c:v>
                </c:pt>
                <c:pt idx="2">
                  <c:v>High School Graduate or GED</c:v>
                </c:pt>
                <c:pt idx="3">
                  <c:v>Vocational or Technical School</c:v>
                </c:pt>
                <c:pt idx="4">
                  <c:v>Some College</c:v>
                </c:pt>
                <c:pt idx="5">
                  <c:v>Completed College</c:v>
                </c:pt>
                <c:pt idx="6">
                  <c:v>Post-Graduate Education</c:v>
                </c:pt>
              </c:strCache>
            </c:strRef>
          </c:cat>
          <c:val>
            <c:numRef>
              <c:f>'Question 8'!$B$4:$B$10</c:f>
              <c:numCache>
                <c:formatCode>0.00%</c:formatCode>
                <c:ptCount val="7"/>
                <c:pt idx="0">
                  <c:v>0</c:v>
                </c:pt>
                <c:pt idx="1">
                  <c:v>0.22220000000000001</c:v>
                </c:pt>
                <c:pt idx="2">
                  <c:v>0.33329999999999999</c:v>
                </c:pt>
                <c:pt idx="3">
                  <c:v>0.1111</c:v>
                </c:pt>
                <c:pt idx="4">
                  <c:v>0.22220000000000001</c:v>
                </c:pt>
                <c:pt idx="5">
                  <c:v>0.1111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4F-4F9B-AFD0-0BCD782128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9'!$A$4:$A$5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'Question 9'!$B$4:$B$5</c:f>
              <c:numCache>
                <c:formatCode>0.00%</c:formatCode>
                <c:ptCount val="2"/>
                <c:pt idx="0">
                  <c:v>0.1111</c:v>
                </c:pt>
                <c:pt idx="1">
                  <c:v>0.88890000000000002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DC-4AD4-B066-5A29167BB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04:00.900" idx="11">
    <p:pos x="10" y="10"/>
    <p:text>organize in order by amount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22:46.702" idx="29">
    <p:pos x="10" y="10"/>
    <p:text>complete descriptions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25:19.460" idx="32">
    <p:pos x="10" y="10"/>
    <p:text>organize by % response; also complete descriptions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27:30.425" idx="35">
    <p:pos x="10" y="10"/>
    <p:text>any insight on how many replied with the reasons listed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39:44.307" idx="39">
    <p:pos x="10" y="10"/>
    <p:text>order by level of education from lowest to highest; complete descriptions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44:12.587" idx="40">
    <p:pos x="10" y="10"/>
    <p:text>complete descriptions and fix the spacing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56:23.761" idx="47">
    <p:pos x="10" y="10"/>
    <p:text>order by % of responses
because other (please specify) is the largest category, you might want more insight as to what those other responses were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59:57.332" idx="51">
    <p:pos x="10" y="10"/>
    <p:text>order by level of education from lowest to greatest
complete descriptions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6:00:27.006" idx="52">
    <p:pos x="10" y="10"/>
    <p:text>complete descriptions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6:00:39.200" idx="53">
    <p:pos x="10" y="10"/>
    <p:text>order by amounts of income from least $ to greatest $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6:01:38.739" idx="54">
    <p:pos x="10" y="10"/>
    <p:text>complete descriptions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04:00.900" idx="11">
    <p:pos x="10" y="10"/>
    <p:text>organize in order by amount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6:04:03.620" idx="57">
    <p:pos x="10" y="10"/>
    <p:text>indicate how many had the "other responses"?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05:54.984" idx="14">
    <p:pos x="10" y="10"/>
    <p:text>keep this slide as is b/c it makes sense to display based on time frame (least amount of time to greatest)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4:52:32.584" idx="10">
    <p:pos x="10" y="10"/>
    <p:text>show chart information in order of largest to smallest (consistent with previous slides); also how many listed family problems??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13:56.015" idx="19">
    <p:pos x="10" y="10"/>
    <p:text>is there a count on the number that said portuguese?  any other languages specified under other?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20:45.876" idx="25">
    <p:pos x="10" y="10"/>
    <p:text>complete descriptions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21:43.385" idx="26">
    <p:pos x="10" y="10"/>
    <p:text>order by amounts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21:55.781" idx="27">
    <p:pos x="10" y="10"/>
    <p:text>complete descriptions of answers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2T15:22:35.680" idx="28">
    <p:pos x="10" y="10"/>
    <p:text>complete descriptions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0.2817</cdr:x>
      <cdr:y>0.62187</cdr:y>
    </cdr:from>
    <cdr:to>
      <cdr:x>0.37237</cdr:x>
      <cdr:y>0.76938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9D0000A-96DF-417A-9D5B-BF8C48954593}"/>
            </a:ext>
          </a:extLst>
        </cdr:cNvPr>
        <cdr:cNvSpPr txBox="1"/>
      </cdr:nvSpPr>
      <cdr:spPr>
        <a:xfrm xmlns:a="http://schemas.openxmlformats.org/drawingml/2006/main">
          <a:off x="2439956" y="2513016"/>
          <a:ext cx="785329" cy="596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I forget to take them (1)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0.78078</cdr:x>
      <cdr:y>0.35315</cdr:y>
    </cdr:from>
    <cdr:to>
      <cdr:x>0.95868</cdr:x>
      <cdr:y>0.4659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DA9D523-C276-49AB-9F33-944B29A879E1}"/>
            </a:ext>
          </a:extLst>
        </cdr:cNvPr>
        <cdr:cNvSpPr txBox="1"/>
      </cdr:nvSpPr>
      <cdr:spPr>
        <a:xfrm xmlns:a="http://schemas.openxmlformats.org/drawingml/2006/main">
          <a:off x="6762659" y="1408975"/>
          <a:ext cx="1540863" cy="4498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Planned Parenthood (1)</a:t>
          </a:r>
        </a:p>
        <a:p xmlns:a="http://schemas.openxmlformats.org/drawingml/2006/main">
          <a:pPr algn="ctr"/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Over the phone (1) </a:t>
          </a:r>
          <a:endParaRPr lang="en-US" sz="1100" dirty="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0.6385</cdr:x>
      <cdr:y>0.07163</cdr:y>
    </cdr:from>
    <cdr:to>
      <cdr:x>0.89711</cdr:x>
      <cdr:y>0.24224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51481FD-5045-44E9-905B-8C2E65552D0F}"/>
            </a:ext>
          </a:extLst>
        </cdr:cNvPr>
        <cdr:cNvSpPr txBox="1"/>
      </cdr:nvSpPr>
      <cdr:spPr>
        <a:xfrm xmlns:a="http://schemas.openxmlformats.org/drawingml/2006/main">
          <a:off x="5530326" y="253603"/>
          <a:ext cx="2239861" cy="604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Waterbury Health Department (1)</a:t>
          </a:r>
        </a:p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Anchor Health Initiative (1)</a:t>
          </a:r>
        </a:p>
        <a:p xmlns:a="http://schemas.openxmlformats.org/drawingml/2006/main">
          <a:pPr algn="ctr"/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Circle Care Center (1) </a:t>
          </a:r>
          <a:endParaRPr lang="en-US" sz="1100" dirty="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0.83605</cdr:x>
      <cdr:y>0.66859</cdr:y>
    </cdr:from>
    <cdr:to>
      <cdr:x>0.97214</cdr:x>
      <cdr:y>0.72511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D27164B-91B5-488E-95D4-DC89E08B68B5}"/>
            </a:ext>
          </a:extLst>
        </cdr:cNvPr>
        <cdr:cNvSpPr txBox="1"/>
      </cdr:nvSpPr>
      <cdr:spPr>
        <a:xfrm xmlns:a="http://schemas.openxmlformats.org/drawingml/2006/main">
          <a:off x="7241369" y="2637268"/>
          <a:ext cx="1178730" cy="222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Puerto Rican (1)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0.6659</cdr:x>
      <cdr:y>0.48738</cdr:y>
    </cdr:from>
    <cdr:to>
      <cdr:x>0.75001</cdr:x>
      <cdr:y>0.60665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CD81CB9-3773-4738-9504-46C8D0DEDFE2}"/>
            </a:ext>
          </a:extLst>
        </cdr:cNvPr>
        <cdr:cNvSpPr txBox="1"/>
      </cdr:nvSpPr>
      <cdr:spPr>
        <a:xfrm xmlns:a="http://schemas.openxmlformats.org/drawingml/2006/main">
          <a:off x="5767615" y="1929832"/>
          <a:ext cx="728506" cy="472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0.65158</cdr:x>
      <cdr:y>0.51761</cdr:y>
    </cdr:from>
    <cdr:to>
      <cdr:x>0.77846</cdr:x>
      <cdr:y>0.59388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93AA325-BEA0-4CDA-8399-279A712E4F85}"/>
            </a:ext>
          </a:extLst>
        </cdr:cNvPr>
        <cdr:cNvSpPr txBox="1"/>
      </cdr:nvSpPr>
      <cdr:spPr>
        <a:xfrm xmlns:a="http://schemas.openxmlformats.org/drawingml/2006/main">
          <a:off x="5643594" y="2049509"/>
          <a:ext cx="1098959" cy="301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Optimus (1)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0.79638</cdr:x>
      <cdr:y>0.42588</cdr:y>
    </cdr:from>
    <cdr:to>
      <cdr:x>0.94553</cdr:x>
      <cdr:y>0.62942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267D7A4-F6BF-475A-9A9E-CEF267E5F23F}"/>
            </a:ext>
          </a:extLst>
        </cdr:cNvPr>
        <cdr:cNvSpPr txBox="1"/>
      </cdr:nvSpPr>
      <cdr:spPr>
        <a:xfrm xmlns:a="http://schemas.openxmlformats.org/drawingml/2006/main">
          <a:off x="6897765" y="1681844"/>
          <a:ext cx="1291848" cy="803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I was attacked in prison and then got tested (1)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50545-E260-4F41-A803-5BF85CFE96E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D68D1-0A4A-364F-B3D1-97755523CC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469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CAFC9-2F5E-7849-9A3C-3E3602566C83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59D8E-2A04-7648-BB99-EC53D25710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327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9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6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26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26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B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sp>
        <p:nvSpPr>
          <p:cNvPr id="11" name="Subtitle 1"/>
          <p:cNvSpPr txBox="1">
            <a:spLocks/>
          </p:cNvSpPr>
          <p:nvPr userDrawn="1"/>
        </p:nvSpPr>
        <p:spPr>
          <a:xfrm>
            <a:off x="3389891" y="4862023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FFFFFF"/>
                </a:solidFill>
                <a:latin typeface="Helvetica Neue"/>
                <a:cs typeface="Helvetica Neue"/>
              </a:rPr>
              <a:t>Powered 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8728" y="3729038"/>
            <a:ext cx="2938463" cy="3857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4" y="4791407"/>
            <a:ext cx="1381743" cy="3365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1656659"/>
            <a:ext cx="7886700" cy="12573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007751"/>
            <a:ext cx="7886700" cy="880979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0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1508760"/>
            <a:ext cx="3566160" cy="31546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1508760"/>
            <a:ext cx="3566160" cy="31546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7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435102"/>
            <a:ext cx="3566160" cy="557321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1992425"/>
            <a:ext cx="3566160" cy="26746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435102"/>
            <a:ext cx="3566160" cy="557321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1992423"/>
            <a:ext cx="3566160" cy="26746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08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19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22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1590041"/>
            <a:ext cx="4594860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1610615"/>
            <a:ext cx="2400300" cy="257423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86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1658621"/>
            <a:ext cx="4594860" cy="294894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1612966"/>
            <a:ext cx="2400300" cy="257175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43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76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05978"/>
            <a:ext cx="1801785" cy="4423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05978"/>
            <a:ext cx="5979968" cy="44231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17141"/>
            <a:ext cx="2057397" cy="273844"/>
          </a:xfrm>
        </p:spPr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4817141"/>
            <a:ext cx="3209752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4817141"/>
            <a:ext cx="659819" cy="273844"/>
          </a:xfrm>
        </p:spPr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208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B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sp>
        <p:nvSpPr>
          <p:cNvPr id="11" name="Subtitle 1"/>
          <p:cNvSpPr txBox="1">
            <a:spLocks/>
          </p:cNvSpPr>
          <p:nvPr userDrawn="1"/>
        </p:nvSpPr>
        <p:spPr>
          <a:xfrm>
            <a:off x="3389891" y="4862023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FFFFFF"/>
                </a:solidFill>
                <a:latin typeface="Helvetica Neue"/>
                <a:cs typeface="Helvetica Neue"/>
              </a:rPr>
              <a:t>Powered 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8728" y="3729038"/>
            <a:ext cx="2938463" cy="3857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4" y="4791407"/>
            <a:ext cx="1381743" cy="3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9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4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33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1624774"/>
            <a:ext cx="8603674" cy="1304510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4500" spc="11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7188"/>
            <a:ext cx="6858000" cy="981941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16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64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1656659"/>
            <a:ext cx="7886700" cy="12573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007751"/>
            <a:ext cx="7886700" cy="880979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10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1508760"/>
            <a:ext cx="3566160" cy="31546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1508760"/>
            <a:ext cx="3566160" cy="31546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7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435102"/>
            <a:ext cx="3566160" cy="557321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1992425"/>
            <a:ext cx="3566160" cy="26746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435102"/>
            <a:ext cx="3566160" cy="557321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1992423"/>
            <a:ext cx="3566160" cy="26746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93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03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42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1590041"/>
            <a:ext cx="4594860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1610615"/>
            <a:ext cx="2400300" cy="257423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96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1658621"/>
            <a:ext cx="4594860" cy="294894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1612966"/>
            <a:ext cx="2400300" cy="257175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1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8" y="723900"/>
            <a:ext cx="3887787" cy="2619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742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79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05978"/>
            <a:ext cx="1801785" cy="4423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05978"/>
            <a:ext cx="5979968" cy="44231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17141"/>
            <a:ext cx="2057397" cy="273844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4817141"/>
            <a:ext cx="3209752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4817141"/>
            <a:ext cx="659819" cy="273844"/>
          </a:xfrm>
        </p:spPr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431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1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31729107"/>
              </p:ext>
            </p:extLst>
          </p:nvPr>
        </p:nvGraphicFramePr>
        <p:xfrm>
          <a:off x="204787" y="1052400"/>
          <a:ext cx="5953649" cy="2184875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1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05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8" y="723900"/>
            <a:ext cx="4478337" cy="2619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44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B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sp>
        <p:nvSpPr>
          <p:cNvPr id="11" name="Subtitle 1"/>
          <p:cNvSpPr txBox="1">
            <a:spLocks/>
          </p:cNvSpPr>
          <p:nvPr userDrawn="1"/>
        </p:nvSpPr>
        <p:spPr>
          <a:xfrm>
            <a:off x="3389891" y="4862023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FFFFFF"/>
                </a:solidFill>
                <a:latin typeface="Helvetica Neue"/>
                <a:cs typeface="Helvetica Neue"/>
              </a:rPr>
              <a:t>Powered 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8728" y="3729038"/>
            <a:ext cx="2938463" cy="3857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4" y="4791407"/>
            <a:ext cx="1381743" cy="3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93F9-7B30-274B-BFFF-492683631E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11403" y="3639393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4788" y="2334751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04788" y="3032255"/>
            <a:ext cx="3859212" cy="280987"/>
          </a:xfrm>
        </p:spPr>
        <p:txBody>
          <a:bodyPr/>
          <a:lstStyle>
            <a:lvl2pPr marL="4763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/>
              <a:t>Total Responses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11403" y="4047840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648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B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sp>
        <p:nvSpPr>
          <p:cNvPr id="11" name="Subtitle 1"/>
          <p:cNvSpPr txBox="1">
            <a:spLocks/>
          </p:cNvSpPr>
          <p:nvPr userDrawn="1"/>
        </p:nvSpPr>
        <p:spPr>
          <a:xfrm>
            <a:off x="3389891" y="4862023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FFFFFF"/>
                </a:solidFill>
                <a:latin typeface="Helvetica Neue"/>
                <a:cs typeface="Helvetica Neue"/>
              </a:rPr>
              <a:t>Powered 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8728" y="3729038"/>
            <a:ext cx="2938463" cy="3857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4" y="4791407"/>
            <a:ext cx="1381743" cy="3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82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1624774"/>
            <a:ext cx="8603674" cy="1304510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4500" spc="11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7188"/>
            <a:ext cx="6858000" cy="981941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5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788" y="1200151"/>
            <a:ext cx="848201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4788" y="46911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37D1D7B-70B5-9D4F-A9E5-525C1090DAAC}" type="datetime4">
              <a:rPr lang="en-US" smtClean="0"/>
              <a:t>July 25,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828084"/>
            <a:ext cx="38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fld id="{7FE0505B-37A8-D24C-BEF3-C2D216B51C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1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18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b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333381"/>
            <a:ext cx="8229600" cy="3912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736649"/>
            <a:ext cx="5332506" cy="24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6" y="4815076"/>
            <a:ext cx="6260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8" y="729178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1"/>
          <p:cNvSpPr txBox="1">
            <a:spLocks/>
          </p:cNvSpPr>
          <p:nvPr userDrawn="1"/>
        </p:nvSpPr>
        <p:spPr>
          <a:xfrm>
            <a:off x="-56474" y="4880795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7C878E"/>
                </a:solidFill>
                <a:latin typeface="Helvetica Neue"/>
                <a:cs typeface="Helvetica Neue"/>
              </a:rPr>
              <a:t>Powered by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6" y="4835992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98" y="2009589"/>
            <a:ext cx="8229600" cy="53314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9705" y="4819820"/>
            <a:ext cx="66301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37B593F9-7B30-274B-BFFF-492683631E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204788" y="807371"/>
            <a:ext cx="8229600" cy="85725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1"/>
          <p:cNvSpPr txBox="1">
            <a:spLocks/>
          </p:cNvSpPr>
          <p:nvPr userDrawn="1"/>
        </p:nvSpPr>
        <p:spPr>
          <a:xfrm>
            <a:off x="-56474" y="4886487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7C878E"/>
                </a:solidFill>
                <a:latin typeface="Helvetica Neue"/>
                <a:cs typeface="Helvetica Neue"/>
              </a:rPr>
              <a:t>Powered by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6" y="4841684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5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b="1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32082"/>
            <a:ext cx="9141714" cy="1234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89" y="1508760"/>
            <a:ext cx="733806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fld id="{537D1D7B-70B5-9D4F-A9E5-525C1090DAAC}" type="datetime4">
              <a:rPr lang="en-US" smtClean="0"/>
              <a:t>July 25,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7FE0505B-37A8-D24C-BEF3-C2D216B51C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894BBE1-2D4C-4F95-A7BD-C58E1A17A376}"/>
              </a:ext>
            </a:extLst>
          </p:cNvPr>
          <p:cNvSpPr txBox="1">
            <a:spLocks/>
          </p:cNvSpPr>
          <p:nvPr userDrawn="1"/>
        </p:nvSpPr>
        <p:spPr>
          <a:xfrm>
            <a:off x="-56474" y="4880795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7C878E"/>
                </a:solidFill>
                <a:latin typeface="Helvetica Neue"/>
                <a:cs typeface="Helvetica Neue"/>
              </a:rPr>
              <a:t>Powered by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437640-3B52-4627-A250-5EE8106345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6" y="4835992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14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hdr="0" ft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itchFamily="2" charset="2"/>
        <a:buChar char="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515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32082"/>
            <a:ext cx="9141714" cy="1234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89" y="1508760"/>
            <a:ext cx="733806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fld id="{537D1D7B-70B5-9D4F-A9E5-525C1090DAAC}" type="datetime4">
              <a:rPr lang="en-US" smtClean="0"/>
              <a:t>July 25,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7FE0505B-37A8-D24C-BEF3-C2D216B51C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BF7FF1CE-72F5-4401-B52F-0BE771D79E75}"/>
              </a:ext>
            </a:extLst>
          </p:cNvPr>
          <p:cNvSpPr txBox="1">
            <a:spLocks/>
          </p:cNvSpPr>
          <p:nvPr userDrawn="1"/>
        </p:nvSpPr>
        <p:spPr>
          <a:xfrm>
            <a:off x="-56474" y="4880795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7C878E"/>
                </a:solidFill>
                <a:latin typeface="Helvetica Neue"/>
                <a:cs typeface="Helvetica Neue"/>
              </a:rPr>
              <a:t>Powered by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B5AD0E-CF7C-438E-BFD8-73570085A34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6" y="4835992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61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hdr="0" ft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itchFamily="2" charset="2"/>
        <a:buChar char="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515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7.xml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6.xml"/><Relationship Id="rId2" Type="http://schemas.openxmlformats.org/officeDocument/2006/relationships/chart" Target="../charts/chart98.xml"/><Relationship Id="rId1" Type="http://schemas.openxmlformats.org/officeDocument/2006/relationships/slideLayout" Target="../slideLayouts/slideLayout2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9.xml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7.xml"/><Relationship Id="rId2" Type="http://schemas.openxmlformats.org/officeDocument/2006/relationships/chart" Target="../charts/chart100.xml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1.xml"/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8.xml"/><Relationship Id="rId2" Type="http://schemas.openxmlformats.org/officeDocument/2006/relationships/chart" Target="../charts/chart102.xml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3.xml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4.xml"/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5.xml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9.xml"/><Relationship Id="rId2" Type="http://schemas.openxmlformats.org/officeDocument/2006/relationships/chart" Target="../charts/chart106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7.xml"/><Relationship Id="rId1" Type="http://schemas.openxmlformats.org/officeDocument/2006/relationships/slideLayout" Target="../slideLayouts/slideLayout2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8.xml"/><Relationship Id="rId1" Type="http://schemas.openxmlformats.org/officeDocument/2006/relationships/slideLayout" Target="../slideLayouts/slideLayout2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9.xml"/><Relationship Id="rId1" Type="http://schemas.openxmlformats.org/officeDocument/2006/relationships/slideLayout" Target="../slideLayouts/slideLayout2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1.xml"/><Relationship Id="rId2" Type="http://schemas.openxmlformats.org/officeDocument/2006/relationships/chart" Target="../charts/chart110.xml"/><Relationship Id="rId1" Type="http://schemas.openxmlformats.org/officeDocument/2006/relationships/slideLayout" Target="../slideLayouts/slideLayout2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2.xml"/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3.xml"/><Relationship Id="rId1" Type="http://schemas.openxmlformats.org/officeDocument/2006/relationships/slideLayout" Target="../slideLayouts/slideLayout2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4.xml"/><Relationship Id="rId1" Type="http://schemas.openxmlformats.org/officeDocument/2006/relationships/slideLayout" Target="../slideLayouts/slideLayout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0.xml"/><Relationship Id="rId2" Type="http://schemas.openxmlformats.org/officeDocument/2006/relationships/chart" Target="../charts/chart115.xml"/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6.xml"/><Relationship Id="rId1" Type="http://schemas.openxmlformats.org/officeDocument/2006/relationships/slideLayout" Target="../slideLayouts/slideLayout2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8.xml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9.xml"/><Relationship Id="rId1" Type="http://schemas.openxmlformats.org/officeDocument/2006/relationships/slideLayout" Target="../slideLayouts/slideLayout2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0.xml"/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1.xml"/><Relationship Id="rId1" Type="http://schemas.openxmlformats.org/officeDocument/2006/relationships/slideLayout" Target="../slideLayouts/slideLayout2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2.xml"/><Relationship Id="rId1" Type="http://schemas.openxmlformats.org/officeDocument/2006/relationships/slideLayout" Target="../slideLayouts/slideLayout2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3.xml"/><Relationship Id="rId1" Type="http://schemas.openxmlformats.org/officeDocument/2006/relationships/slideLayout" Target="../slideLayouts/slideLayout2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4.xml"/><Relationship Id="rId1" Type="http://schemas.openxmlformats.org/officeDocument/2006/relationships/slideLayout" Target="../slideLayouts/slideLayout2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0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2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3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4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emf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3.xml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4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comments" Target="../comments/commen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2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3.xml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4.xml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5.xml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67E8B1-2584-4405-A9B2-51F387D567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119927"/>
            <a:ext cx="4596245" cy="12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B739B3-0162-436E-947C-88F882BD059F}"/>
              </a:ext>
            </a:extLst>
          </p:cNvPr>
          <p:cNvSpPr/>
          <p:nvPr/>
        </p:nvSpPr>
        <p:spPr>
          <a:xfrm>
            <a:off x="467591" y="1869317"/>
            <a:ext cx="8385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2019 SPECIAL POPULATIONS 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IN CARE NEEDS ASSESSMEMT</a:t>
            </a:r>
          </a:p>
        </p:txBody>
      </p:sp>
    </p:spTree>
    <p:extLst>
      <p:ext uri="{BB962C8B-B14F-4D97-AF65-F5344CB8AC3E}">
        <p14:creationId xmlns:p14="http://schemas.microsoft.com/office/powerpoint/2010/main" val="2245629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How much money do you make per month?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441370"/>
              </p:ext>
            </p:extLst>
          </p:nvPr>
        </p:nvGraphicFramePr>
        <p:xfrm>
          <a:off x="241299" y="371241"/>
          <a:ext cx="8661399" cy="398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AA076FA-C0D8-4B6F-8625-EF6886D18B1B}"/>
              </a:ext>
            </a:extLst>
          </p:cNvPr>
          <p:cNvSpPr/>
          <p:nvPr/>
        </p:nvSpPr>
        <p:spPr>
          <a:xfrm>
            <a:off x="2851815" y="1299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What Languages do you speak?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605879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59EC50D-7F98-42CA-925D-F9EC25FB17FD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146845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What is the highest level of education you have completed?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705818"/>
              </p:ext>
            </p:extLst>
          </p:nvPr>
        </p:nvGraphicFramePr>
        <p:xfrm>
          <a:off x="241299" y="371241"/>
          <a:ext cx="8661399" cy="3884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05BA49-BDD4-4DF6-90AD-C9DC9BA4C8B7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164962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been in jail or prison in the last 12 months?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423760"/>
              </p:ext>
            </p:extLst>
          </p:nvPr>
        </p:nvGraphicFramePr>
        <p:xfrm>
          <a:off x="170822" y="248001"/>
          <a:ext cx="8822453" cy="401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CC162C9-13D2-4350-AF13-75C0677E5C53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68" y="4244079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Where are you living now?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833897"/>
              </p:ext>
            </p:extLst>
          </p:nvPr>
        </p:nvGraphicFramePr>
        <p:xfrm>
          <a:off x="241299" y="236136"/>
          <a:ext cx="8661399" cy="412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0821BA3-BC13-4042-B9D2-DD9971A2AC07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Have you ever been homeless?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358718"/>
              </p:ext>
            </p:extLst>
          </p:nvPr>
        </p:nvGraphicFramePr>
        <p:xfrm>
          <a:off x="241299" y="185955"/>
          <a:ext cx="8661399" cy="411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7FFEC1F-5CB1-443C-B414-9FC915A9F8AD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How much money do you make per month?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228399"/>
              </p:ext>
            </p:extLst>
          </p:nvPr>
        </p:nvGraphicFramePr>
        <p:xfrm>
          <a:off x="241299" y="371241"/>
          <a:ext cx="8726855" cy="389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3447781-2EEE-4F05-B16C-F9910173BD99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16096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</a:rPr>
              <a:t>What type of health insurance do you currently have?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566398"/>
              </p:ext>
            </p:extLst>
          </p:nvPr>
        </p:nvGraphicFramePr>
        <p:xfrm>
          <a:off x="241299" y="251995"/>
          <a:ext cx="8661399" cy="405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3693CF9-1238-4721-B1A7-9C86D276D9FC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Are you currently taking HIV medications?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491220"/>
              </p:ext>
            </p:extLst>
          </p:nvPr>
        </p:nvGraphicFramePr>
        <p:xfrm>
          <a:off x="241299" y="371241"/>
          <a:ext cx="8661399" cy="3919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0179D40-24F2-4F7E-8298-C134D2975D3E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Do you know how you may have acquired HIV/AIDS? (Please check all that apply.)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7662366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0591D02-CFF6-4BD5-AC67-3E3B9771BB40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Where did you find out you had HIV?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320925"/>
              </p:ext>
            </p:extLst>
          </p:nvPr>
        </p:nvGraphicFramePr>
        <p:xfrm>
          <a:off x="241299" y="371241"/>
          <a:ext cx="8661399" cy="395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CE861FB-8CC7-4329-B61E-D67BF8D22C4D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000" spc="150" dirty="0">
                <a:solidFill>
                  <a:srgbClr val="00B0F0"/>
                </a:solidFill>
              </a:rPr>
              <a:t>What type of health insurance do you currently have?</a:t>
            </a:r>
            <a:endParaRPr lang="en-US" sz="2100" spc="150" dirty="0">
              <a:solidFill>
                <a:schemeClr val="tx2"/>
              </a:solidFill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F62BF8-2260-41EF-9D32-F6A22E5F3E10}"/>
              </a:ext>
            </a:extLst>
          </p:cNvPr>
          <p:cNvSpPr txBox="1"/>
          <p:nvPr/>
        </p:nvSpPr>
        <p:spPr>
          <a:xfrm>
            <a:off x="7447776" y="3440628"/>
            <a:ext cx="1125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not sure (1)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020724"/>
              </p:ext>
            </p:extLst>
          </p:nvPr>
        </p:nvGraphicFramePr>
        <p:xfrm>
          <a:off x="243280" y="520047"/>
          <a:ext cx="8644855" cy="3947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1ADD7D3-1B60-4913-81C2-B49699BFCB4A}"/>
              </a:ext>
            </a:extLst>
          </p:cNvPr>
          <p:cNvSpPr/>
          <p:nvPr/>
        </p:nvSpPr>
        <p:spPr>
          <a:xfrm>
            <a:off x="2851817" y="150714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  <p:extLst>
      <p:ext uri="{BB962C8B-B14F-4D97-AF65-F5344CB8AC3E}">
        <p14:creationId xmlns:p14="http://schemas.microsoft.com/office/powerpoint/2010/main" val="1461751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Why did you get tested for HIV?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166199"/>
              </p:ext>
            </p:extLst>
          </p:nvPr>
        </p:nvGraphicFramePr>
        <p:xfrm>
          <a:off x="241299" y="371241"/>
          <a:ext cx="8661399" cy="3949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363A205-8069-4528-B929-FABA0D6351E2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ever been diagnosed with or treated for diseases other than HIV?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922051"/>
              </p:ext>
            </p:extLst>
          </p:nvPr>
        </p:nvGraphicFramePr>
        <p:xfrm>
          <a:off x="241299" y="185955"/>
          <a:ext cx="8661399" cy="4109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08CDAE-392D-40AD-A140-4CE2D12D6EAF}"/>
              </a:ext>
            </a:extLst>
          </p:cNvPr>
          <p:cNvSpPr txBox="1"/>
          <p:nvPr/>
        </p:nvSpPr>
        <p:spPr>
          <a:xfrm>
            <a:off x="7734650" y="2789978"/>
            <a:ext cx="1228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kidney disease (1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4E3C86-F6DF-41E6-AEDF-5D608E732472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92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When you were first diagnosed, had your HIV progressed to AIDS?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875674"/>
              </p:ext>
            </p:extLst>
          </p:nvPr>
        </p:nvGraphicFramePr>
        <p:xfrm>
          <a:off x="241299" y="261257"/>
          <a:ext cx="8661399" cy="4139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CEC3F94-CDDA-48A2-9E3C-90A5B5FC8DD4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92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been diagnosed with AIDS?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600-000002000000}"/>
              </a:ext>
            </a:extLst>
          </p:cNvPr>
          <p:cNvGraphicFramePr>
            <a:graphicFrameLocks/>
          </p:cNvGraphicFramePr>
          <p:nvPr/>
        </p:nvGraphicFramePr>
        <p:xfrm>
          <a:off x="241299" y="261257"/>
          <a:ext cx="8661399" cy="4139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CEC3F94-CDDA-48A2-9E3C-90A5B5FC8DD4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1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12857"/>
              </p:ext>
            </p:extLst>
          </p:nvPr>
        </p:nvGraphicFramePr>
        <p:xfrm>
          <a:off x="522792" y="494849"/>
          <a:ext cx="8280965" cy="3906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6127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3978505"/>
            <a:ext cx="8178799" cy="7391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400" spc="150" dirty="0">
                <a:solidFill>
                  <a:schemeClr val="tx2"/>
                </a:solidFill>
              </a:rPr>
              <a:t>When you were first diagnosed with HIV or AIDS, did the agency that gave you your diagnosis also give you a referral to a doctor or clinic that could help you with your HIV medical needs?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068841"/>
              </p:ext>
            </p:extLst>
          </p:nvPr>
        </p:nvGraphicFramePr>
        <p:xfrm>
          <a:off x="241299" y="192267"/>
          <a:ext cx="8661399" cy="395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515764D-C169-4608-A6BF-6B97F28215D2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Did you go to your first HIV doctor’s appointment?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5282065"/>
              </p:ext>
            </p:extLst>
          </p:nvPr>
        </p:nvGraphicFramePr>
        <p:xfrm>
          <a:off x="241299" y="371241"/>
          <a:ext cx="8661399" cy="3954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C90ED35-2637-4EE6-80C8-AC08BFF197A7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152900"/>
            <a:ext cx="8178799" cy="5447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Were you provided resources such as a referral to case management or other HIV services?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183845"/>
              </p:ext>
            </p:extLst>
          </p:nvPr>
        </p:nvGraphicFramePr>
        <p:xfrm>
          <a:off x="241299" y="212363"/>
          <a:ext cx="8661399" cy="394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0428C7B-C07B-436A-B1CB-4ACCC6DB8892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74043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How long after being diagnosed with HIV or AIDS did you see an HIV doctor?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DB8ED-C650-4976-B8AE-1B9F5A910239}"/>
              </a:ext>
            </a:extLst>
          </p:cNvPr>
          <p:cNvSpPr txBox="1"/>
          <p:nvPr/>
        </p:nvSpPr>
        <p:spPr>
          <a:xfrm>
            <a:off x="2950614" y="5143500"/>
            <a:ext cx="442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Not ready to deal with it, fear of discrimination, I was never referred, there were no clinics in the 80s</a:t>
            </a:r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417552"/>
              </p:ext>
            </p:extLst>
          </p:nvPr>
        </p:nvGraphicFramePr>
        <p:xfrm>
          <a:off x="241299" y="241161"/>
          <a:ext cx="8661399" cy="4023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D2B8F02-CCF7-4769-BCEA-F7C450DADF57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500" spc="150">
                <a:solidFill>
                  <a:schemeClr val="tx2"/>
                </a:solidFill>
              </a:rPr>
              <a:t>If you delayed seeing a doctor to treat your HIV, what were your reasons for not seeing an HIV doctor? (Please check all that apply)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1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145266"/>
              </p:ext>
            </p:extLst>
          </p:nvPr>
        </p:nvGraphicFramePr>
        <p:xfrm>
          <a:off x="291403" y="266998"/>
          <a:ext cx="8551146" cy="404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669EBA-7205-499D-85B7-775978D27335}"/>
              </a:ext>
            </a:extLst>
          </p:cNvPr>
          <p:cNvSpPr txBox="1"/>
          <p:nvPr/>
        </p:nvSpPr>
        <p:spPr>
          <a:xfrm>
            <a:off x="6794435" y="685255"/>
            <a:ext cx="116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was in jail, there were no resources for me with HIV (1)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D82C2-FD41-4F83-B96C-64F668C883EA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  <p:extLst>
      <p:ext uri="{BB962C8B-B14F-4D97-AF65-F5344CB8AC3E}">
        <p14:creationId xmlns:p14="http://schemas.microsoft.com/office/powerpoint/2010/main" val="1888467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past 30 days, how many times have you taken the amount of HIV medications you were told to?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434659"/>
              </p:ext>
            </p:extLst>
          </p:nvPr>
        </p:nvGraphicFramePr>
        <p:xfrm>
          <a:off x="241299" y="185955"/>
          <a:ext cx="8661399" cy="404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73720A2-DB0C-4BC6-B899-87E778FCBF7A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59152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500" spc="150" dirty="0">
                <a:solidFill>
                  <a:schemeClr val="tx2"/>
                </a:solidFill>
              </a:rPr>
              <a:t>If you marked that you have private insurance, did you sign up for the insurance because of the Affordable Care Act or Obamacare?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609693"/>
              </p:ext>
            </p:extLst>
          </p:nvPr>
        </p:nvGraphicFramePr>
        <p:xfrm>
          <a:off x="241299" y="371241"/>
          <a:ext cx="8661399" cy="3887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5545E66-949D-4AEB-BEC2-464F5FD75C21}"/>
              </a:ext>
            </a:extLst>
          </p:cNvPr>
          <p:cNvSpPr/>
          <p:nvPr/>
        </p:nvSpPr>
        <p:spPr>
          <a:xfrm>
            <a:off x="2987470" y="1299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Has your HIV medical provider or case manager ever discussed with you the importance of taking your HIV medication?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3363850"/>
              </p:ext>
            </p:extLst>
          </p:nvPr>
        </p:nvGraphicFramePr>
        <p:xfrm>
          <a:off x="241299" y="271305"/>
          <a:ext cx="8661399" cy="3955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00910E3-1865-42F6-B15F-CC8A5C8A62D7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16096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</a:rPr>
              <a:t>Do you have trouble paying for your HIV medication?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836143"/>
              </p:ext>
            </p:extLst>
          </p:nvPr>
        </p:nvGraphicFramePr>
        <p:xfrm>
          <a:off x="241299" y="251995"/>
          <a:ext cx="8661399" cy="4018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5AE0BA1-672B-47E2-8B47-B8CB799D5792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>
                <a:solidFill>
                  <a:schemeClr val="tx2"/>
                </a:solidFill>
              </a:rPr>
              <a:t>Are you enrolled in CADAP, also known as the Connecticut AIDS Drug Assistance Program?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439121"/>
              </p:ext>
            </p:extLst>
          </p:nvPr>
        </p:nvGraphicFramePr>
        <p:xfrm>
          <a:off x="241299" y="185955"/>
          <a:ext cx="8661399" cy="404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41C781F-A489-4C56-A2C5-12B45584649E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Do you know what it means for your HIV Viral Load to be “undetectable”?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665924"/>
              </p:ext>
            </p:extLst>
          </p:nvPr>
        </p:nvGraphicFramePr>
        <p:xfrm>
          <a:off x="241299" y="185955"/>
          <a:ext cx="8661399" cy="3985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139D837-844A-433E-BF13-F0CC50AE2B6F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had a discussion with your HIV doctor about reaching an undetectable HIV Viral Load count?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3514636"/>
              </p:ext>
            </p:extLst>
          </p:nvPr>
        </p:nvGraphicFramePr>
        <p:xfrm>
          <a:off x="241299" y="185955"/>
          <a:ext cx="8661399" cy="3985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6087B6F-6FB2-4B16-92AF-6ECBD2E30C1A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Is your HIV Viral Load Count undetectable?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895631"/>
              </p:ext>
            </p:extLst>
          </p:nvPr>
        </p:nvGraphicFramePr>
        <p:xfrm>
          <a:off x="241299" y="231113"/>
          <a:ext cx="8661399" cy="404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95ACE58-2540-4DDE-B97D-507A3C03D1F4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ever stopped going to your HIV medical provider for more than six months?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3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449059"/>
              </p:ext>
            </p:extLst>
          </p:nvPr>
        </p:nvGraphicFramePr>
        <p:xfrm>
          <a:off x="241299" y="289421"/>
          <a:ext cx="8661399" cy="3881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0E9FE2-751F-4C72-B068-1328F4935263}"/>
              </a:ext>
            </a:extLst>
          </p:cNvPr>
          <p:cNvSpPr txBox="1"/>
          <p:nvPr/>
        </p:nvSpPr>
        <p:spPr>
          <a:xfrm>
            <a:off x="1736521" y="3075339"/>
            <a:ext cx="206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forgot I had an appointment (1)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5995E-7EAD-4E0F-AD1C-5C90B87A4A48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67E8B1-2584-4405-A9B2-51F387D567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119927"/>
            <a:ext cx="4596245" cy="12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B739B3-0162-436E-947C-88F882BD059F}"/>
              </a:ext>
            </a:extLst>
          </p:cNvPr>
          <p:cNvSpPr/>
          <p:nvPr/>
        </p:nvSpPr>
        <p:spPr>
          <a:xfrm>
            <a:off x="467591" y="1537721"/>
            <a:ext cx="838546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SERVICE SUMMARY FOR ALL SPECIAL POPULATIONS</a:t>
            </a:r>
          </a:p>
          <a:p>
            <a:pPr algn="ctr"/>
            <a:endParaRPr lang="en-US" sz="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“How are all funded services working for you?”</a:t>
            </a:r>
          </a:p>
          <a:p>
            <a:pPr algn="ctr"/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746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55B1692-F2AA-4DC8-8B25-75307236B7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025545"/>
              </p:ext>
            </p:extLst>
          </p:nvPr>
        </p:nvGraphicFramePr>
        <p:xfrm>
          <a:off x="248334" y="271306"/>
          <a:ext cx="8647331" cy="455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5843544" imgH="2538253" progId="Excel.Sheet.12">
                  <p:embed/>
                </p:oleObj>
              </mc:Choice>
              <mc:Fallback>
                <p:oleObj name="Worksheet" r:id="rId3" imgW="5843544" imgH="2538253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55B1692-F2AA-4DC8-8B25-75307236B7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334" y="271306"/>
                        <a:ext cx="8647331" cy="455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3236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20DE44D-3B4C-493D-84E6-1EB814D1D1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283811"/>
              </p:ext>
            </p:extLst>
          </p:nvPr>
        </p:nvGraphicFramePr>
        <p:xfrm>
          <a:off x="248509" y="261257"/>
          <a:ext cx="8646981" cy="4607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Worksheet" r:id="rId3" imgW="5824499" imgH="2538253" progId="Excel.Sheet.12">
                  <p:embed/>
                </p:oleObj>
              </mc:Choice>
              <mc:Fallback>
                <p:oleObj name="Worksheet" r:id="rId3" imgW="5824499" imgH="2538253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20DE44D-3B4C-493D-84E6-1EB814D1D1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509" y="261257"/>
                        <a:ext cx="8646981" cy="4607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6046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Are you currently taking HIV medications?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8664732"/>
              </p:ext>
            </p:extLst>
          </p:nvPr>
        </p:nvGraphicFramePr>
        <p:xfrm>
          <a:off x="241299" y="371241"/>
          <a:ext cx="8661399" cy="3939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3335847-8388-4529-BEE7-5800FBD7516C}"/>
              </a:ext>
            </a:extLst>
          </p:cNvPr>
          <p:cNvSpPr/>
          <p:nvPr/>
        </p:nvSpPr>
        <p:spPr>
          <a:xfrm>
            <a:off x="2851815" y="1299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808D6C-E2B1-4FC4-A11B-7E622AB08E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222624"/>
              </p:ext>
            </p:extLst>
          </p:nvPr>
        </p:nvGraphicFramePr>
        <p:xfrm>
          <a:off x="204612" y="226088"/>
          <a:ext cx="8640132" cy="454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Worksheet" r:id="rId3" imgW="5810467" imgH="2538253" progId="Excel.Sheet.12">
                  <p:embed/>
                </p:oleObj>
              </mc:Choice>
              <mc:Fallback>
                <p:oleObj name="Worksheet" r:id="rId3" imgW="5810467" imgH="2538253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6808D6C-E2B1-4FC4-A11B-7E622AB08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612" y="226088"/>
                        <a:ext cx="8640132" cy="4541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98493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7498298-C306-4715-9FF8-D29BF8D73A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91059"/>
              </p:ext>
            </p:extLst>
          </p:nvPr>
        </p:nvGraphicFramePr>
        <p:xfrm>
          <a:off x="266931" y="200966"/>
          <a:ext cx="8525601" cy="465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Worksheet" r:id="rId3" imgW="5810467" imgH="2538253" progId="Excel.Sheet.12">
                  <p:embed/>
                </p:oleObj>
              </mc:Choice>
              <mc:Fallback>
                <p:oleObj name="Worksheet" r:id="rId3" imgW="5810467" imgH="2538253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7498298-C306-4715-9FF8-D29BF8D73A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931" y="200966"/>
                        <a:ext cx="8525601" cy="465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40116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9331E78-B158-45A9-8EF4-6DCE183CDC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306739"/>
              </p:ext>
            </p:extLst>
          </p:nvPr>
        </p:nvGraphicFramePr>
        <p:xfrm>
          <a:off x="344232" y="200966"/>
          <a:ext cx="8455536" cy="4662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Worksheet" r:id="rId3" imgW="5810467" imgH="2538253" progId="Excel.Sheet.12">
                  <p:embed/>
                </p:oleObj>
              </mc:Choice>
              <mc:Fallback>
                <p:oleObj name="Worksheet" r:id="rId3" imgW="5810467" imgH="2538253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9331E78-B158-45A9-8EF4-6DCE183CDC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232" y="200966"/>
                        <a:ext cx="8455536" cy="4662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6479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7475" y="1524174"/>
            <a:ext cx="8925887" cy="1035517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93883-6B70-4EDE-8A43-A43FB49EC7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119927"/>
            <a:ext cx="4596245" cy="1262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26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E834A7F-1662-491E-ACA1-DCAE768FC9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690765"/>
              </p:ext>
            </p:extLst>
          </p:nvPr>
        </p:nvGraphicFramePr>
        <p:xfrm>
          <a:off x="371475" y="214313"/>
          <a:ext cx="8677275" cy="405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949AB6C1-777D-4F81-BF8A-F9D084C2D195}"/>
              </a:ext>
            </a:extLst>
          </p:cNvPr>
          <p:cNvSpPr txBox="1">
            <a:spLocks/>
          </p:cNvSpPr>
          <p:nvPr/>
        </p:nvSpPr>
        <p:spPr>
          <a:xfrm>
            <a:off x="869951" y="4250802"/>
            <a:ext cx="8178799" cy="4970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Do you know how you may have acquired HIV/AIDS? </a:t>
            </a:r>
            <a:br>
              <a:rPr lang="en-US" sz="1600" spc="150" dirty="0">
                <a:solidFill>
                  <a:schemeClr val="tx2"/>
                </a:solidFill>
              </a:rPr>
            </a:br>
            <a:r>
              <a:rPr lang="en-US" sz="1600" spc="150" dirty="0">
                <a:solidFill>
                  <a:schemeClr val="tx2"/>
                </a:solidFill>
              </a:rPr>
              <a:t>(Please check all that apply.)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F7FC9-A673-49E9-A2CF-22993F29B8EF}"/>
              </a:ext>
            </a:extLst>
          </p:cNvPr>
          <p:cNvSpPr txBox="1"/>
          <p:nvPr/>
        </p:nvSpPr>
        <p:spPr>
          <a:xfrm>
            <a:off x="7923213" y="2948079"/>
            <a:ext cx="1125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F0"/>
                </a:solidFill>
              </a:rPr>
              <a:t>Picked up a drug needle cleaning up back yard (1)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7599C9-A5EB-4064-808A-854614D83576}"/>
              </a:ext>
            </a:extLst>
          </p:cNvPr>
          <p:cNvSpPr/>
          <p:nvPr/>
        </p:nvSpPr>
        <p:spPr>
          <a:xfrm>
            <a:off x="2989929" y="125517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  <p:extLst>
      <p:ext uri="{BB962C8B-B14F-4D97-AF65-F5344CB8AC3E}">
        <p14:creationId xmlns:p14="http://schemas.microsoft.com/office/powerpoint/2010/main" val="2692694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Where did you find out you had HIV?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CB8931D-74FB-4147-B1E3-33CB2C0AE4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009454"/>
              </p:ext>
            </p:extLst>
          </p:nvPr>
        </p:nvGraphicFramePr>
        <p:xfrm>
          <a:off x="312736" y="200025"/>
          <a:ext cx="8661399" cy="414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6677759-5EA0-480B-B2C7-C167085DBA27}"/>
              </a:ext>
            </a:extLst>
          </p:cNvPr>
          <p:cNvSpPr/>
          <p:nvPr/>
        </p:nvSpPr>
        <p:spPr>
          <a:xfrm>
            <a:off x="5250264" y="2409186"/>
            <a:ext cx="13163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Optimus (1)</a:t>
            </a:r>
          </a:p>
          <a:p>
            <a:pPr algn="ctr"/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Staywell (1)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7DF922-9E21-4FFE-B13D-E9CA92CA59BC}"/>
              </a:ext>
            </a:extLst>
          </p:cNvPr>
          <p:cNvSpPr/>
          <p:nvPr/>
        </p:nvSpPr>
        <p:spPr>
          <a:xfrm>
            <a:off x="2923252" y="155022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  <p:extLst>
      <p:ext uri="{BB962C8B-B14F-4D97-AF65-F5344CB8AC3E}">
        <p14:creationId xmlns:p14="http://schemas.microsoft.com/office/powerpoint/2010/main" val="1416962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Why did you get tested for HIV?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ACE4BB-245B-4795-8581-A54973B490D0}"/>
              </a:ext>
            </a:extLst>
          </p:cNvPr>
          <p:cNvSpPr/>
          <p:nvPr/>
        </p:nvSpPr>
        <p:spPr>
          <a:xfrm>
            <a:off x="1160806" y="4787711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50" dirty="0">
                <a:solidFill>
                  <a:schemeClr val="tx2"/>
                </a:solidFill>
              </a:rPr>
              <a:t>Why did you get tested for HIV?</a:t>
            </a:r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FE598ED-26EF-4EFC-B984-16B0B70E49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125214"/>
              </p:ext>
            </p:extLst>
          </p:nvPr>
        </p:nvGraphicFramePr>
        <p:xfrm>
          <a:off x="180179" y="185955"/>
          <a:ext cx="8854284" cy="413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01B253D-B3B8-4FDB-8D88-A015D0AF9C03}"/>
              </a:ext>
            </a:extLst>
          </p:cNvPr>
          <p:cNvSpPr txBox="1"/>
          <p:nvPr/>
        </p:nvSpPr>
        <p:spPr>
          <a:xfrm>
            <a:off x="7705728" y="2389868"/>
            <a:ext cx="12580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F0"/>
                </a:solidFill>
              </a:rPr>
              <a:t>Applying for life insurance (1)</a:t>
            </a:r>
          </a:p>
          <a:p>
            <a:pPr algn="ctr"/>
            <a:r>
              <a:rPr lang="en-US" sz="1000" dirty="0">
                <a:solidFill>
                  <a:srgbClr val="00B0F0"/>
                </a:solidFill>
              </a:rPr>
              <a:t>I don’t remember (1)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899D8-26E3-4848-B044-BAF0CEB08FDC}"/>
              </a:ext>
            </a:extLst>
          </p:cNvPr>
          <p:cNvSpPr/>
          <p:nvPr/>
        </p:nvSpPr>
        <p:spPr>
          <a:xfrm>
            <a:off x="2887138" y="147487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  <p:extLst>
      <p:ext uri="{BB962C8B-B14F-4D97-AF65-F5344CB8AC3E}">
        <p14:creationId xmlns:p14="http://schemas.microsoft.com/office/powerpoint/2010/main" val="1390213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ACE4BB-245B-4795-8581-A54973B490D0}"/>
              </a:ext>
            </a:extLst>
          </p:cNvPr>
          <p:cNvSpPr/>
          <p:nvPr/>
        </p:nvSpPr>
        <p:spPr>
          <a:xfrm>
            <a:off x="1160806" y="4787711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50" dirty="0">
                <a:solidFill>
                  <a:schemeClr val="tx2"/>
                </a:solidFill>
              </a:rPr>
              <a:t>Why did you get tested for HIV?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CFF092-C442-41A0-8779-3C9F5DBE11AA}"/>
              </a:ext>
            </a:extLst>
          </p:cNvPr>
          <p:cNvSpPr txBox="1">
            <a:spLocks/>
          </p:cNvSpPr>
          <p:nvPr/>
        </p:nvSpPr>
        <p:spPr>
          <a:xfrm>
            <a:off x="258398" y="4375191"/>
            <a:ext cx="8627201" cy="561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1400" spc="150" dirty="0">
                <a:solidFill>
                  <a:schemeClr val="tx2"/>
                </a:solidFill>
              </a:rPr>
              <a:t>Have you ever been diagnosed with or treated for diseases other than HIV?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246E07E-6229-4DD4-8D47-1E5C5B341A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482500"/>
              </p:ext>
            </p:extLst>
          </p:nvPr>
        </p:nvGraphicFramePr>
        <p:xfrm>
          <a:off x="159392" y="242902"/>
          <a:ext cx="8825216" cy="416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BDF7CB4-13E0-46BA-ABD6-64B2A460B77E}"/>
              </a:ext>
            </a:extLst>
          </p:cNvPr>
          <p:cNvSpPr txBox="1"/>
          <p:nvPr/>
        </p:nvSpPr>
        <p:spPr>
          <a:xfrm>
            <a:off x="7887561" y="1001645"/>
            <a:ext cx="1254153" cy="988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cholesterol (3)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Vertigo (1)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cancer (1)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Thyroid, Asthma (1)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4727C-0C0A-4FCA-BBDE-CED3C8CA60B7}"/>
              </a:ext>
            </a:extLst>
          </p:cNvPr>
          <p:cNvSpPr/>
          <p:nvPr/>
        </p:nvSpPr>
        <p:spPr>
          <a:xfrm>
            <a:off x="2851815" y="163072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  <p:extLst>
      <p:ext uri="{BB962C8B-B14F-4D97-AF65-F5344CB8AC3E}">
        <p14:creationId xmlns:p14="http://schemas.microsoft.com/office/powerpoint/2010/main" val="3798446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75255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When you were first diagnosed, had your HIV progressed to AIDS?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088010"/>
              </p:ext>
            </p:extLst>
          </p:nvPr>
        </p:nvGraphicFramePr>
        <p:xfrm>
          <a:off x="241299" y="371241"/>
          <a:ext cx="8661399" cy="409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384001D-97AA-427F-983B-913EC5111B7E}"/>
              </a:ext>
            </a:extLst>
          </p:cNvPr>
          <p:cNvSpPr/>
          <p:nvPr/>
        </p:nvSpPr>
        <p:spPr>
          <a:xfrm>
            <a:off x="2851817" y="1305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Have you been diagnosed with AIDS?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186481"/>
              </p:ext>
            </p:extLst>
          </p:nvPr>
        </p:nvGraphicFramePr>
        <p:xfrm>
          <a:off x="241299" y="371241"/>
          <a:ext cx="8661399" cy="3909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37920CD-6913-4A0A-A43B-08BDEBC51497}"/>
              </a:ext>
            </a:extLst>
          </p:cNvPr>
          <p:cNvSpPr/>
          <p:nvPr/>
        </p:nvSpPr>
        <p:spPr>
          <a:xfrm>
            <a:off x="2851817" y="1299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67E8B1-2584-4405-A9B2-51F387D567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119927"/>
            <a:ext cx="4596245" cy="12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B739B3-0162-436E-947C-88F882BD059F}"/>
              </a:ext>
            </a:extLst>
          </p:cNvPr>
          <p:cNvSpPr/>
          <p:nvPr/>
        </p:nvSpPr>
        <p:spPr>
          <a:xfrm>
            <a:off x="270164" y="1205345"/>
            <a:ext cx="869719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following special populations were</a:t>
            </a:r>
            <a:r>
              <a:rPr lang="en-US" sz="4800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approved by the Strategic Planning &amp; Assessment committee to be used for this needs assessment because they align with our Ryan White Part A grant application and narrative for the “Getting to Zero” campaign.  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Young MSM of Color (age 29 and under, African American &amp; Hispanic)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African American Women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Transgender Women</a:t>
            </a:r>
          </a:p>
        </p:txBody>
      </p:sp>
    </p:spTree>
    <p:extLst>
      <p:ext uri="{BB962C8B-B14F-4D97-AF65-F5344CB8AC3E}">
        <p14:creationId xmlns:p14="http://schemas.microsoft.com/office/powerpoint/2010/main" val="339520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400" spc="150" dirty="0">
                <a:solidFill>
                  <a:schemeClr val="tx2"/>
                </a:solidFill>
              </a:rPr>
              <a:t>When you were first diagnosed with HIV or AIDS, did the agency that gave you your diagnosis also give you a referral to a doctor or clinic that could help you with your HIV medical needs?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679887"/>
              </p:ext>
            </p:extLst>
          </p:nvPr>
        </p:nvGraphicFramePr>
        <p:xfrm>
          <a:off x="241299" y="371241"/>
          <a:ext cx="8661399" cy="36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CE35673-C202-4D7F-9843-AF4F3E9772AF}"/>
              </a:ext>
            </a:extLst>
          </p:cNvPr>
          <p:cNvSpPr/>
          <p:nvPr/>
        </p:nvSpPr>
        <p:spPr>
          <a:xfrm>
            <a:off x="2851817" y="158568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Did you go to your first HIV doctor’s appointment?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26562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E5B1C73-1CA3-44DE-ABFD-5339D348CB2D}"/>
              </a:ext>
            </a:extLst>
          </p:cNvPr>
          <p:cNvSpPr/>
          <p:nvPr/>
        </p:nvSpPr>
        <p:spPr>
          <a:xfrm>
            <a:off x="2851817" y="1299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57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Were you provided resources such as a referral to case management or other HIV services?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976207"/>
              </p:ext>
            </p:extLst>
          </p:nvPr>
        </p:nvGraphicFramePr>
        <p:xfrm>
          <a:off x="241299" y="371241"/>
          <a:ext cx="8661399" cy="379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BF25F4A-86F1-43BE-B1B8-6F5376DC0BB4}"/>
              </a:ext>
            </a:extLst>
          </p:cNvPr>
          <p:cNvSpPr/>
          <p:nvPr/>
        </p:nvSpPr>
        <p:spPr>
          <a:xfrm>
            <a:off x="2851817" y="13056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How long after being diagnosed with HIV or AIDS did you see an HIV doctor?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558104"/>
              </p:ext>
            </p:extLst>
          </p:nvPr>
        </p:nvGraphicFramePr>
        <p:xfrm>
          <a:off x="241299" y="371241"/>
          <a:ext cx="8661399" cy="379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7765B76-6709-4697-8F70-38DA37D4CABA}"/>
              </a:ext>
            </a:extLst>
          </p:cNvPr>
          <p:cNvSpPr/>
          <p:nvPr/>
        </p:nvSpPr>
        <p:spPr>
          <a:xfrm>
            <a:off x="2851814" y="13056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500" spc="150" dirty="0">
                <a:solidFill>
                  <a:schemeClr val="tx2"/>
                </a:solidFill>
              </a:rPr>
              <a:t>If you delayed seeing a doctor to treat your HIV, what were your reasons for not seeing an HIV doctor? (Please check all that apply.)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0000000-0008-0000-1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786520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5B923FC-435E-493E-BEEE-0D52F961E650}"/>
              </a:ext>
            </a:extLst>
          </p:cNvPr>
          <p:cNvSpPr txBox="1"/>
          <p:nvPr/>
        </p:nvSpPr>
        <p:spPr>
          <a:xfrm>
            <a:off x="6706801" y="416313"/>
            <a:ext cx="1447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dirty="0">
                <a:solidFill>
                  <a:srgbClr val="00B0F0"/>
                </a:solidFill>
              </a:rPr>
              <a:t>Was never referred to anyone (1)</a:t>
            </a:r>
          </a:p>
          <a:p>
            <a:pPr algn="ctr">
              <a:spcAft>
                <a:spcPts val="600"/>
              </a:spcAft>
            </a:pPr>
            <a:r>
              <a:rPr lang="en-US" sz="1000" dirty="0">
                <a:solidFill>
                  <a:srgbClr val="00B0F0"/>
                </a:solidFill>
              </a:rPr>
              <a:t>No clinics in the 80s (1)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61717C-EA7C-4CE8-9B30-50B67F91C88A}"/>
              </a:ext>
            </a:extLst>
          </p:cNvPr>
          <p:cNvSpPr/>
          <p:nvPr/>
        </p:nvSpPr>
        <p:spPr>
          <a:xfrm>
            <a:off x="2851815" y="1299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64176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In the past 30 days, how many times have you taken the amount of HIV medications you were told to?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962974"/>
              </p:ext>
            </p:extLst>
          </p:nvPr>
        </p:nvGraphicFramePr>
        <p:xfrm>
          <a:off x="241299" y="371241"/>
          <a:ext cx="8661399" cy="3874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05" y="4227008"/>
            <a:ext cx="8178799" cy="49700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answered that you have taken your medications “sometimes”, “not all the time” or “hardly ever” in the past 30 days, what was the reason you missed those doses?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3821611"/>
              </p:ext>
            </p:extLst>
          </p:nvPr>
        </p:nvGraphicFramePr>
        <p:xfrm>
          <a:off x="241299" y="371241"/>
          <a:ext cx="8661399" cy="3653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8BB140-736A-4145-AE29-6F38B6BD1ECD}"/>
              </a:ext>
            </a:extLst>
          </p:cNvPr>
          <p:cNvSpPr txBox="1"/>
          <p:nvPr/>
        </p:nvSpPr>
        <p:spPr>
          <a:xfrm>
            <a:off x="7420764" y="1847140"/>
            <a:ext cx="1371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 on my new prescription (1) </a:t>
            </a:r>
          </a:p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t cells are that good that I don't need my medication (1)</a:t>
            </a: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Has your HIV medical provider or case manager ever discussed with you the importance of taking your HIV medication?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2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769106"/>
              </p:ext>
            </p:extLst>
          </p:nvPr>
        </p:nvGraphicFramePr>
        <p:xfrm>
          <a:off x="241299" y="371241"/>
          <a:ext cx="8661399" cy="379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</a:rPr>
              <a:t>Do you have trouble paying for your HIV medication?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061535"/>
              </p:ext>
            </p:extLst>
          </p:nvPr>
        </p:nvGraphicFramePr>
        <p:xfrm>
          <a:off x="241299" y="371241"/>
          <a:ext cx="8661399" cy="401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DF653AE-331A-4D9C-B009-C14EEAA68A75}"/>
              </a:ext>
            </a:extLst>
          </p:cNvPr>
          <p:cNvSpPr/>
          <p:nvPr/>
        </p:nvSpPr>
        <p:spPr>
          <a:xfrm>
            <a:off x="2851817" y="114229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75255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Are you enrolled in CADAP, also known as the Connecticut AIDS Drug Assistance Program?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002340"/>
              </p:ext>
            </p:extLst>
          </p:nvPr>
        </p:nvGraphicFramePr>
        <p:xfrm>
          <a:off x="241299" y="251209"/>
          <a:ext cx="8661399" cy="4024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57DA687-B0B8-4A7A-A252-438A72D3C936}"/>
              </a:ext>
            </a:extLst>
          </p:cNvPr>
          <p:cNvSpPr/>
          <p:nvPr/>
        </p:nvSpPr>
        <p:spPr>
          <a:xfrm>
            <a:off x="2851817" y="1299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67E8B1-2584-4405-A9B2-51F387D567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119927"/>
            <a:ext cx="4596245" cy="12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B739B3-0162-436E-947C-88F882BD059F}"/>
              </a:ext>
            </a:extLst>
          </p:cNvPr>
          <p:cNvSpPr/>
          <p:nvPr/>
        </p:nvSpPr>
        <p:spPr>
          <a:xfrm>
            <a:off x="467591" y="1869317"/>
            <a:ext cx="83854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AFRICAN AMERICAN WOMEN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46 CLIENTS</a:t>
            </a:r>
          </a:p>
          <a:p>
            <a:pPr algn="ctr"/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46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914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Do you know what it means for your HIV Viral Load to be “undetectable”?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39410"/>
              </p:ext>
            </p:extLst>
          </p:nvPr>
        </p:nvGraphicFramePr>
        <p:xfrm>
          <a:off x="241299" y="185955"/>
          <a:ext cx="8661399" cy="3985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E7F6FFF-3D19-4F77-AAA6-EBCB801E35A0}"/>
              </a:ext>
            </a:extLst>
          </p:cNvPr>
          <p:cNvSpPr/>
          <p:nvPr/>
        </p:nvSpPr>
        <p:spPr>
          <a:xfrm>
            <a:off x="2917130" y="104458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had a discussion with your HIV doctor about reaching an undetectable HIV Viral Load count?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7350022"/>
              </p:ext>
            </p:extLst>
          </p:nvPr>
        </p:nvGraphicFramePr>
        <p:xfrm>
          <a:off x="241299" y="236137"/>
          <a:ext cx="8661399" cy="399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2A4F504-6C9C-409D-A198-84A766E05859}"/>
              </a:ext>
            </a:extLst>
          </p:cNvPr>
          <p:cNvSpPr/>
          <p:nvPr/>
        </p:nvSpPr>
        <p:spPr>
          <a:xfrm>
            <a:off x="2851815" y="125517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175010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Is your HIV Viral Load Count undetectable?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435411"/>
              </p:ext>
            </p:extLst>
          </p:nvPr>
        </p:nvGraphicFramePr>
        <p:xfrm>
          <a:off x="241299" y="371241"/>
          <a:ext cx="8661399" cy="3803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4C65D2E-8B26-4E1B-9068-BA806F07F3E0}"/>
              </a:ext>
            </a:extLst>
          </p:cNvPr>
          <p:cNvSpPr/>
          <p:nvPr/>
        </p:nvSpPr>
        <p:spPr>
          <a:xfrm>
            <a:off x="2851817" y="128084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59152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ever stopped going to your HIV medical provider for more than six months?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3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8344712"/>
              </p:ext>
            </p:extLst>
          </p:nvPr>
        </p:nvGraphicFramePr>
        <p:xfrm>
          <a:off x="241299" y="371241"/>
          <a:ext cx="8661399" cy="395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AA5782E-36A4-43B2-BBCA-1EC1DAA0D6B4}"/>
              </a:ext>
            </a:extLst>
          </p:cNvPr>
          <p:cNvSpPr/>
          <p:nvPr/>
        </p:nvSpPr>
        <p:spPr>
          <a:xfrm>
            <a:off x="2851817" y="129278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300" spc="150" dirty="0">
                <a:solidFill>
                  <a:schemeClr val="tx2"/>
                </a:solidFill>
              </a:rPr>
              <a:t>If  you answered yes to the question above, please tell us what kept you from participating in medical care. Check all the items that apply to you below.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27FD252-760A-4594-BF81-73C5C58DCD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086610"/>
              </p:ext>
            </p:extLst>
          </p:nvPr>
        </p:nvGraphicFramePr>
        <p:xfrm>
          <a:off x="241300" y="371241"/>
          <a:ext cx="5589050" cy="390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0968384-5D40-4EF0-966C-AE92687C6B79}"/>
              </a:ext>
            </a:extLst>
          </p:cNvPr>
          <p:cNvSpPr/>
          <p:nvPr/>
        </p:nvSpPr>
        <p:spPr>
          <a:xfrm>
            <a:off x="5712902" y="1033603"/>
            <a:ext cx="3263318" cy="2392911"/>
          </a:xfrm>
          <a:prstGeom prst="rect">
            <a:avLst/>
          </a:prstGeom>
        </p:spPr>
        <p:txBody>
          <a:bodyPr/>
          <a:lstStyle/>
          <a:p>
            <a:pPr lvl="0">
              <a:spcAft>
                <a:spcPts val="600"/>
              </a:spcAft>
              <a:defRPr cap="all"/>
            </a:pPr>
            <a:r>
              <a:rPr lang="en-US" sz="1000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REASONS:</a:t>
            </a:r>
          </a:p>
          <a:p>
            <a:pPr lvl="0">
              <a:spcAft>
                <a:spcPts val="600"/>
              </a:spcAft>
              <a:defRPr cap="all"/>
            </a:pPr>
            <a:r>
              <a:rPr lang="en-US" sz="1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forgot I had an appointment (1)</a:t>
            </a:r>
          </a:p>
          <a:p>
            <a:pPr lvl="0">
              <a:spcAft>
                <a:spcPts val="600"/>
              </a:spcAft>
              <a:defRPr cap="all"/>
            </a:pPr>
            <a:r>
              <a:rPr lang="en-US" sz="1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didn’t like doctors: (1)</a:t>
            </a:r>
          </a:p>
          <a:p>
            <a:pPr lvl="0">
              <a:spcAft>
                <a:spcPts val="600"/>
              </a:spcAft>
              <a:defRPr cap="all"/>
            </a:pPr>
            <a:r>
              <a:rPr lang="en-US" sz="1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Transportation (2)</a:t>
            </a:r>
          </a:p>
          <a:p>
            <a:pPr lvl="0">
              <a:spcAft>
                <a:spcPts val="600"/>
              </a:spcAft>
              <a:defRPr cap="all"/>
            </a:pPr>
            <a:r>
              <a:rPr lang="en-US" sz="1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didn’t want to think about being positive (1)</a:t>
            </a:r>
          </a:p>
          <a:p>
            <a:pPr lvl="0">
              <a:spcAft>
                <a:spcPts val="600"/>
              </a:spcAft>
              <a:defRPr cap="all"/>
            </a:pPr>
            <a:r>
              <a:rPr lang="en-US" sz="1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was afraid HIV medications would make me sick (1)</a:t>
            </a:r>
          </a:p>
          <a:p>
            <a:pPr lvl="0">
              <a:spcAft>
                <a:spcPts val="600"/>
              </a:spcAft>
              <a:defRPr cap="all"/>
            </a:pPr>
            <a:r>
              <a:rPr lang="en-US" sz="1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didn’t believe HIV medications would help (1)</a:t>
            </a:r>
          </a:p>
          <a:p>
            <a:pPr lvl="0">
              <a:spcAft>
                <a:spcPts val="600"/>
              </a:spcAft>
              <a:defRPr cap="all"/>
            </a:pPr>
            <a:r>
              <a:rPr lang="en-US" sz="1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was homeless (1)</a:t>
            </a:r>
          </a:p>
          <a:p>
            <a:pPr lvl="0">
              <a:spcAft>
                <a:spcPts val="600"/>
              </a:spcAft>
              <a:defRPr cap="all"/>
            </a:pPr>
            <a:r>
              <a:rPr lang="en-US" sz="1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Depression and anxiety (1)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07C113-85EE-4787-BEB7-BF79A8D4F1B2}"/>
              </a:ext>
            </a:extLst>
          </p:cNvPr>
          <p:cNvSpPr/>
          <p:nvPr/>
        </p:nvSpPr>
        <p:spPr>
          <a:xfrm>
            <a:off x="2851817" y="160856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  <p:extLst>
      <p:ext uri="{BB962C8B-B14F-4D97-AF65-F5344CB8AC3E}">
        <p14:creationId xmlns:p14="http://schemas.microsoft.com/office/powerpoint/2010/main" val="3910398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67E8B1-2584-4405-A9B2-51F387D567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119927"/>
            <a:ext cx="4596245" cy="12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B739B3-0162-436E-947C-88F882BD059F}"/>
              </a:ext>
            </a:extLst>
          </p:cNvPr>
          <p:cNvSpPr/>
          <p:nvPr/>
        </p:nvSpPr>
        <p:spPr>
          <a:xfrm>
            <a:off x="467591" y="1869317"/>
            <a:ext cx="83854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YOUNG MSM OF COLOR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HISPANIC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15 CLIENTS</a:t>
            </a:r>
          </a:p>
          <a:p>
            <a:pPr algn="ctr"/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55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44079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Please tell us which agency you are currently receiving your HIV services, check all that apply.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548946"/>
              </p:ext>
            </p:extLst>
          </p:nvPr>
        </p:nvGraphicFramePr>
        <p:xfrm>
          <a:off x="301451" y="246185"/>
          <a:ext cx="8681775" cy="395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7080E7-028A-475A-A58A-F5100706D890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6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What Languages do you speak?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331220"/>
              </p:ext>
            </p:extLst>
          </p:nvPr>
        </p:nvGraphicFramePr>
        <p:xfrm>
          <a:off x="312606" y="420668"/>
          <a:ext cx="8661399" cy="385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C287A51-D533-480A-9AA3-2572D400A6EE}"/>
              </a:ext>
            </a:extLst>
          </p:cNvPr>
          <p:cNvSpPr txBox="1"/>
          <p:nvPr/>
        </p:nvSpPr>
        <p:spPr>
          <a:xfrm>
            <a:off x="6125476" y="2940855"/>
            <a:ext cx="2243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Portuguese (1)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5D7317-A3F8-41EB-8EF7-AB97D229A977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What is the highest level of education you have completed?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7497173"/>
              </p:ext>
            </p:extLst>
          </p:nvPr>
        </p:nvGraphicFramePr>
        <p:xfrm>
          <a:off x="241299" y="371241"/>
          <a:ext cx="8661399" cy="397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4BF65BA-7302-4483-9C48-9A3053F14D00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Where are you living now?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190645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B1325FC-A07C-430A-BE35-F49AAF7B4875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51846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Please tell us which agency you are currently receiving your HIV services, check all that apply.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219033"/>
              </p:ext>
            </p:extLst>
          </p:nvPr>
        </p:nvGraphicFramePr>
        <p:xfrm>
          <a:off x="241299" y="371241"/>
          <a:ext cx="8661399" cy="3849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1BE8075-A7CD-4335-9228-E865B65A2B60}"/>
              </a:ext>
            </a:extLst>
          </p:cNvPr>
          <p:cNvSpPr/>
          <p:nvPr/>
        </p:nvSpPr>
        <p:spPr>
          <a:xfrm>
            <a:off x="2851817" y="161117"/>
            <a:ext cx="3649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74535-18D5-4BF4-8DA1-9EB89629374E}"/>
              </a:ext>
            </a:extLst>
          </p:cNvPr>
          <p:cNvSpPr txBox="1"/>
          <p:nvPr/>
        </p:nvSpPr>
        <p:spPr>
          <a:xfrm>
            <a:off x="7122253" y="600182"/>
            <a:ext cx="1400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MFAP (2)</a:t>
            </a:r>
          </a:p>
          <a:p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 Health (1)</a:t>
            </a:r>
          </a:p>
          <a:p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APEX (2)</a:t>
            </a:r>
          </a:p>
          <a:p>
            <a:r>
              <a:rPr lang="en-US" sz="1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Stamford Cares (2)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Have you ever been homeless?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181361"/>
              </p:ext>
            </p:extLst>
          </p:nvPr>
        </p:nvGraphicFramePr>
        <p:xfrm>
          <a:off x="241299" y="371241"/>
          <a:ext cx="8661399" cy="3954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952EA92-B7EF-40DE-8077-F185AE81CDF3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55143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How much money do you make per month?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178303"/>
              </p:ext>
            </p:extLst>
          </p:nvPr>
        </p:nvGraphicFramePr>
        <p:xfrm>
          <a:off x="241299" y="371241"/>
          <a:ext cx="8661399" cy="3934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E87632B-D477-4AEA-AB57-AFA7E002E826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</a:rPr>
              <a:t>What type of health insurance do you currently have?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3444129"/>
              </p:ext>
            </p:extLst>
          </p:nvPr>
        </p:nvGraphicFramePr>
        <p:xfrm>
          <a:off x="241299" y="371241"/>
          <a:ext cx="8661399" cy="3914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F1E684C-87A1-4E3E-8BF3-B470FBB549F4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16096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500" spc="150" dirty="0">
                <a:solidFill>
                  <a:schemeClr val="tx2"/>
                </a:solidFill>
              </a:rPr>
              <a:t>If you marked that you have private insurance, did you sign up for the insurance because of the Affordable Care Act or Obamacare?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4369006"/>
              </p:ext>
            </p:extLst>
          </p:nvPr>
        </p:nvGraphicFramePr>
        <p:xfrm>
          <a:off x="241299" y="371241"/>
          <a:ext cx="8661399" cy="374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896278"/>
              </p:ext>
            </p:extLst>
          </p:nvPr>
        </p:nvGraphicFramePr>
        <p:xfrm>
          <a:off x="369117" y="213919"/>
          <a:ext cx="8447246" cy="3977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BCD8515-D03D-4442-B4BA-F082E0FE67F6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  <p:extLst>
      <p:ext uri="{BB962C8B-B14F-4D97-AF65-F5344CB8AC3E}">
        <p14:creationId xmlns:p14="http://schemas.microsoft.com/office/powerpoint/2010/main" val="1566875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Are you currently taking HIV medications?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137264"/>
              </p:ext>
            </p:extLst>
          </p:nvPr>
        </p:nvGraphicFramePr>
        <p:xfrm>
          <a:off x="241299" y="371241"/>
          <a:ext cx="8661399" cy="389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239752-4E06-458A-9738-17A26C0246C9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7" y="4227008"/>
            <a:ext cx="8827477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Do you know how you may have acquired HIV/AIDS? (Please check all that apply.)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044517"/>
              </p:ext>
            </p:extLst>
          </p:nvPr>
        </p:nvGraphicFramePr>
        <p:xfrm>
          <a:off x="241299" y="226089"/>
          <a:ext cx="8661399" cy="400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2DCCC81-40AB-47A3-AD1D-124F89CE5A83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75255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Where did you find out you had HIV?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091746"/>
              </p:ext>
            </p:extLst>
          </p:nvPr>
        </p:nvGraphicFramePr>
        <p:xfrm>
          <a:off x="241299" y="371241"/>
          <a:ext cx="8661399" cy="3974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2FB46F-2D61-4FA2-93CC-05AC48C4045F}"/>
              </a:ext>
            </a:extLst>
          </p:cNvPr>
          <p:cNvSpPr txBox="1"/>
          <p:nvPr/>
        </p:nvSpPr>
        <p:spPr>
          <a:xfrm>
            <a:off x="7408474" y="2585770"/>
            <a:ext cx="13114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the phone (1)</a:t>
            </a:r>
          </a:p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Yale Community Healthcare Van (1)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51ED6-A426-4C56-8C0B-7FD196F7BAEC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Why did you get tested for HIV?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295098"/>
              </p:ext>
            </p:extLst>
          </p:nvPr>
        </p:nvGraphicFramePr>
        <p:xfrm>
          <a:off x="241299" y="185955"/>
          <a:ext cx="8661399" cy="4084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1C135C-AB95-4357-BAA4-59AEC9391760}"/>
              </a:ext>
            </a:extLst>
          </p:cNvPr>
          <p:cNvSpPr txBox="1"/>
          <p:nvPr/>
        </p:nvSpPr>
        <p:spPr>
          <a:xfrm>
            <a:off x="6694415" y="2700415"/>
            <a:ext cx="14764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was getting twice a year (1)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87CCA6-4704-452A-878D-39EB99CA5D22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83022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ever been diagnosed with or treated for diseases other than HIV?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460552"/>
              </p:ext>
            </p:extLst>
          </p:nvPr>
        </p:nvGraphicFramePr>
        <p:xfrm>
          <a:off x="241299" y="165798"/>
          <a:ext cx="8661399" cy="4160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73C037-D567-4184-84CE-F877A27A0EC3}"/>
              </a:ext>
            </a:extLst>
          </p:cNvPr>
          <p:cNvSpPr txBox="1"/>
          <p:nvPr/>
        </p:nvSpPr>
        <p:spPr>
          <a:xfrm>
            <a:off x="7771412" y="1635124"/>
            <a:ext cx="125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Genital warts (1)</a:t>
            </a:r>
          </a:p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Hyperlipidemia (1)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8447C-6076-42DE-B58D-96582101B7E0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65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When you were first diagnosed, had your HIV progressed to AIDS?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335692"/>
              </p:ext>
            </p:extLst>
          </p:nvPr>
        </p:nvGraphicFramePr>
        <p:xfrm>
          <a:off x="241299" y="371241"/>
          <a:ext cx="8661399" cy="4034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9570EF9-416E-480E-AD40-D083D7A261CA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889" y="4269200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How old are you?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028959"/>
              </p:ext>
            </p:extLst>
          </p:nvPr>
        </p:nvGraphicFramePr>
        <p:xfrm>
          <a:off x="241299" y="371241"/>
          <a:ext cx="8661399" cy="397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31FE4BC-453A-4D74-8882-9AF55C775AF8}"/>
              </a:ext>
            </a:extLst>
          </p:cNvPr>
          <p:cNvSpPr/>
          <p:nvPr/>
        </p:nvSpPr>
        <p:spPr>
          <a:xfrm>
            <a:off x="2912105" y="125517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Have you been diagnosed with AIDS?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543651"/>
              </p:ext>
            </p:extLst>
          </p:nvPr>
        </p:nvGraphicFramePr>
        <p:xfrm>
          <a:off x="241299" y="371241"/>
          <a:ext cx="8661399" cy="3944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476B2E8-4930-4837-AF41-FE18C3CC0CFD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87" y="3978505"/>
            <a:ext cx="9063613" cy="7492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4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were first diagnosed with HIV or AIDS, did the agency that gave you your diagnosis also give you a referral to a doctor or clinic that could help you with your HIV medical needs?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148089"/>
              </p:ext>
            </p:extLst>
          </p:nvPr>
        </p:nvGraphicFramePr>
        <p:xfrm>
          <a:off x="241299" y="182219"/>
          <a:ext cx="8661399" cy="390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01A965B-957C-4CB5-85D9-2EFBE1454ACD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75255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Did you go to your first HIV doctor’s appointment?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446396"/>
              </p:ext>
            </p:extLst>
          </p:nvPr>
        </p:nvGraphicFramePr>
        <p:xfrm>
          <a:off x="241299" y="246185"/>
          <a:ext cx="8661399" cy="4119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CDA4BDF-1D0A-40BC-A1ED-CA3D91DD5D9A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>
                <a:solidFill>
                  <a:schemeClr val="tx2"/>
                </a:solidFill>
              </a:rPr>
              <a:t>Were you provided resources such as a referral to case management or other HIV services?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654262"/>
              </p:ext>
            </p:extLst>
          </p:nvPr>
        </p:nvGraphicFramePr>
        <p:xfrm>
          <a:off x="241299" y="231113"/>
          <a:ext cx="8661399" cy="399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2F2CB14-DFD2-4A8E-A29D-7C405CE317E6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How long after being diagnosed with HIV or AIDS did you see an HIV doctor?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607241"/>
              </p:ext>
            </p:extLst>
          </p:nvPr>
        </p:nvGraphicFramePr>
        <p:xfrm>
          <a:off x="241299" y="185955"/>
          <a:ext cx="8661399" cy="404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D11EB54-9402-4D8D-AB22-7DA055C862AC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4259152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500" spc="150" dirty="0">
                <a:solidFill>
                  <a:schemeClr val="tx2"/>
                </a:solidFill>
              </a:rPr>
              <a:t>If you delayed seeing a doctor to treat your HIV, what were your reasons for not seeing an HIV doctor? (Please check all that apply.)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1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223932"/>
              </p:ext>
            </p:extLst>
          </p:nvPr>
        </p:nvGraphicFramePr>
        <p:xfrm>
          <a:off x="178358" y="278957"/>
          <a:ext cx="8787284" cy="408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1D406F7-4F3A-4F3F-8440-60538D7D5B84}"/>
              </a:ext>
            </a:extLst>
          </p:cNvPr>
          <p:cNvSpPr/>
          <p:nvPr/>
        </p:nvSpPr>
        <p:spPr>
          <a:xfrm>
            <a:off x="6076508" y="189468"/>
            <a:ext cx="21579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 was diagnosed in Brazil and they don't have the correct resources or help there. I didn't receive HIV care until I came to the United States. (1)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CE5F1D-7912-4613-85F9-C768FE948534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010" y="430816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past 30 days, how many times have you taken the amount of HIV medications you were told to?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535798"/>
              </p:ext>
            </p:extLst>
          </p:nvPr>
        </p:nvGraphicFramePr>
        <p:xfrm>
          <a:off x="241299" y="185955"/>
          <a:ext cx="8661399" cy="404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BE5A6B9-F78E-4A98-A357-CCC31E1A08A7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Has your HIV medical provider or case manager ever discussed with you the importance of taking your HIV medication?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402693"/>
              </p:ext>
            </p:extLst>
          </p:nvPr>
        </p:nvGraphicFramePr>
        <p:xfrm>
          <a:off x="241299" y="231113"/>
          <a:ext cx="8661399" cy="393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7D9118D-5948-40AF-815C-83F586FDADE8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</a:rPr>
              <a:t>Do you have trouble paying for your HIV medication?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298065"/>
              </p:ext>
            </p:extLst>
          </p:nvPr>
        </p:nvGraphicFramePr>
        <p:xfrm>
          <a:off x="241299" y="371241"/>
          <a:ext cx="8661399" cy="395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800C224-E193-4CCC-8008-5A3CF1AA2032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Are you enrolled in CADAP, also known as the Connecticut AIDS Drug Assistance Program?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498716"/>
              </p:ext>
            </p:extLst>
          </p:nvPr>
        </p:nvGraphicFramePr>
        <p:xfrm>
          <a:off x="241299" y="185955"/>
          <a:ext cx="8661399" cy="3985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FED480F-B0FB-46D4-BA30-2E7A9CED4B2E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3978506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What Languages do you speak?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9066076"/>
              </p:ext>
            </p:extLst>
          </p:nvPr>
        </p:nvGraphicFramePr>
        <p:xfrm>
          <a:off x="241299" y="371241"/>
          <a:ext cx="8661399" cy="35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9D4D150-35D0-4D5F-AE05-731D151F383D}"/>
              </a:ext>
            </a:extLst>
          </p:cNvPr>
          <p:cNvSpPr/>
          <p:nvPr/>
        </p:nvSpPr>
        <p:spPr>
          <a:xfrm>
            <a:off x="2851815" y="119669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Do you know what it means for your HIV Viral Load to be “undetectable”?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600322"/>
              </p:ext>
            </p:extLst>
          </p:nvPr>
        </p:nvGraphicFramePr>
        <p:xfrm>
          <a:off x="241299" y="371241"/>
          <a:ext cx="8661399" cy="379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7EF8E03-F660-428B-A492-2372AD171CF3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had a discussion with your HIV doctor about reaching an undetectable HIV Viral Load count?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315577"/>
              </p:ext>
            </p:extLst>
          </p:nvPr>
        </p:nvGraphicFramePr>
        <p:xfrm>
          <a:off x="241299" y="185955"/>
          <a:ext cx="8661399" cy="404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02B225B-2EAD-4156-AB7F-E4AAFE87DDE1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16096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Is your HIV Viral Load Count undetectable?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166020"/>
              </p:ext>
            </p:extLst>
          </p:nvPr>
        </p:nvGraphicFramePr>
        <p:xfrm>
          <a:off x="241299" y="251995"/>
          <a:ext cx="8661399" cy="4013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FBF3751-1342-4A92-9F33-6BCE384BD173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75255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ever stopped going to your HIV medical provider for more than six months?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3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316567"/>
              </p:ext>
            </p:extLst>
          </p:nvPr>
        </p:nvGraphicFramePr>
        <p:xfrm>
          <a:off x="241299" y="371241"/>
          <a:ext cx="8661399" cy="3969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17BB6A6-97A2-48FE-9F48-8A95E113912A}"/>
              </a:ext>
            </a:extLst>
          </p:cNvPr>
          <p:cNvSpPr txBox="1"/>
          <p:nvPr/>
        </p:nvSpPr>
        <p:spPr>
          <a:xfrm>
            <a:off x="1844390" y="2215248"/>
            <a:ext cx="192166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 why:</a:t>
            </a:r>
          </a:p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enough money (1) </a:t>
            </a:r>
          </a:p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forgot (1) </a:t>
            </a:r>
          </a:p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Transportation (1) </a:t>
            </a:r>
          </a:p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Homeless (1) </a:t>
            </a:r>
          </a:p>
          <a:p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Depression &amp; anxiety (1</a:t>
            </a: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C7B9B-DBEF-4520-A471-A19DAE2027FD}"/>
              </a:ext>
            </a:extLst>
          </p:cNvPr>
          <p:cNvSpPr/>
          <p:nvPr/>
        </p:nvSpPr>
        <p:spPr>
          <a:xfrm>
            <a:off x="3253546" y="12551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HISPANIC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67E8B1-2584-4405-A9B2-51F387D567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119927"/>
            <a:ext cx="4596245" cy="12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B739B3-0162-436E-947C-88F882BD059F}"/>
              </a:ext>
            </a:extLst>
          </p:cNvPr>
          <p:cNvSpPr/>
          <p:nvPr/>
        </p:nvSpPr>
        <p:spPr>
          <a:xfrm>
            <a:off x="467591" y="1869317"/>
            <a:ext cx="83854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YOUNG MSM OF COLOR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AFRICAN AMERICAN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10 CLIENTS</a:t>
            </a:r>
          </a:p>
          <a:p>
            <a:pPr algn="ctr"/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54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83022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Please tell us which agency you are currently receiving your HIV services, check all that apply.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174708"/>
              </p:ext>
            </p:extLst>
          </p:nvPr>
        </p:nvGraphicFramePr>
        <p:xfrm>
          <a:off x="241299" y="371241"/>
          <a:ext cx="8661399" cy="395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4F81B41-6E16-4CEC-A4AB-82841C26BE56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6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>
                <a:solidFill>
                  <a:schemeClr val="tx2"/>
                </a:solidFill>
              </a:rPr>
              <a:t>What Languages do you speak?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301385"/>
              </p:ext>
            </p:extLst>
          </p:nvPr>
        </p:nvGraphicFramePr>
        <p:xfrm>
          <a:off x="241299" y="371241"/>
          <a:ext cx="8661399" cy="3899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C5BAEE4-31CB-4989-91CC-4519877336B6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68" y="4180034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>
                <a:solidFill>
                  <a:schemeClr val="tx2"/>
                </a:solidFill>
              </a:rPr>
              <a:t>What is the highest level of education you have completed?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663033"/>
              </p:ext>
            </p:extLst>
          </p:nvPr>
        </p:nvGraphicFramePr>
        <p:xfrm>
          <a:off x="241299" y="371241"/>
          <a:ext cx="8661399" cy="3934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02C2741-8A31-4F32-9446-7692F582D0F3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350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been in jail or prison in the last 12 months?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00452"/>
              </p:ext>
            </p:extLst>
          </p:nvPr>
        </p:nvGraphicFramePr>
        <p:xfrm>
          <a:off x="241299" y="371241"/>
          <a:ext cx="8661399" cy="35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979019"/>
              </p:ext>
            </p:extLst>
          </p:nvPr>
        </p:nvGraphicFramePr>
        <p:xfrm>
          <a:off x="381697" y="371241"/>
          <a:ext cx="8456103" cy="402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47E4BFC-7304-429D-B2FF-0B8FC9F192A9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Where are you living now?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500889"/>
              </p:ext>
            </p:extLst>
          </p:nvPr>
        </p:nvGraphicFramePr>
        <p:xfrm>
          <a:off x="241299" y="371241"/>
          <a:ext cx="8661399" cy="39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1387016-3E5B-4313-9DCA-C9B927294282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What is the highest level of education you have completed?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398510"/>
              </p:ext>
            </p:extLst>
          </p:nvPr>
        </p:nvGraphicFramePr>
        <p:xfrm>
          <a:off x="241299" y="371241"/>
          <a:ext cx="8661399" cy="397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E8EFCEB-87D1-4B3F-95ED-098342109A86}"/>
              </a:ext>
            </a:extLst>
          </p:cNvPr>
          <p:cNvSpPr/>
          <p:nvPr/>
        </p:nvSpPr>
        <p:spPr>
          <a:xfrm>
            <a:off x="2851815" y="12994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Have you ever been homeless?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064697"/>
              </p:ext>
            </p:extLst>
          </p:nvPr>
        </p:nvGraphicFramePr>
        <p:xfrm>
          <a:off x="241299" y="185955"/>
          <a:ext cx="8661399" cy="4159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EDB609F-B2D9-4948-8047-20E43F0E0960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75255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How much money do you make per month?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347966"/>
              </p:ext>
            </p:extLst>
          </p:nvPr>
        </p:nvGraphicFramePr>
        <p:xfrm>
          <a:off x="241299" y="205991"/>
          <a:ext cx="8661399" cy="4220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7AE239B-230A-42B0-B022-45ED2ACEFC54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</a:rPr>
              <a:t>What type of health insurance do you currently have?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569744"/>
              </p:ext>
            </p:extLst>
          </p:nvPr>
        </p:nvGraphicFramePr>
        <p:xfrm>
          <a:off x="241299" y="371241"/>
          <a:ext cx="8661399" cy="3964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1147FB5-A724-4AA0-A2A5-BF5078476142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500" spc="150" dirty="0">
                <a:solidFill>
                  <a:schemeClr val="tx2"/>
                </a:solidFill>
              </a:rPr>
              <a:t>If you marked that you have private insurance, did you sign up for the insurance because of the Affordable Care Act or Obamacare?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086469"/>
              </p:ext>
            </p:extLst>
          </p:nvPr>
        </p:nvGraphicFramePr>
        <p:xfrm>
          <a:off x="241299" y="185955"/>
          <a:ext cx="8661399" cy="404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BC21F60-BB81-4916-949E-455FC56DD1D3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  <p:extLst>
      <p:ext uri="{BB962C8B-B14F-4D97-AF65-F5344CB8AC3E}">
        <p14:creationId xmlns:p14="http://schemas.microsoft.com/office/powerpoint/2010/main" val="1192766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Are you currently taking HIV medications?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38271"/>
              </p:ext>
            </p:extLst>
          </p:nvPr>
        </p:nvGraphicFramePr>
        <p:xfrm>
          <a:off x="241299" y="185955"/>
          <a:ext cx="8661399" cy="4161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8D90DF9-7B23-43AE-BD2C-6BB22DD98ABA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>
                <a:solidFill>
                  <a:schemeClr val="tx2"/>
                </a:solidFill>
              </a:rPr>
              <a:t>Do you know how you may have acquired HIV/AIDS? (Please check all that apply.)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600145"/>
              </p:ext>
            </p:extLst>
          </p:nvPr>
        </p:nvGraphicFramePr>
        <p:xfrm>
          <a:off x="241299" y="185955"/>
          <a:ext cx="8661399" cy="3985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3477508-1490-4373-AF83-CF07EBFB2E8D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Where did you find out you had HIV?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21811"/>
              </p:ext>
            </p:extLst>
          </p:nvPr>
        </p:nvGraphicFramePr>
        <p:xfrm>
          <a:off x="241299" y="371241"/>
          <a:ext cx="8661399" cy="398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FFF6773-EC51-43C9-913D-3DC19DB883E9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313589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Why did you get tested for HIV?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740813"/>
              </p:ext>
            </p:extLst>
          </p:nvPr>
        </p:nvGraphicFramePr>
        <p:xfrm>
          <a:off x="241299" y="371241"/>
          <a:ext cx="8661399" cy="39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55144"/>
              </p:ext>
            </p:extLst>
          </p:nvPr>
        </p:nvGraphicFramePr>
        <p:xfrm>
          <a:off x="339755" y="242199"/>
          <a:ext cx="8724550" cy="4250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49A13DE-7003-4730-8B41-E4536BA530D8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98233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ever been diagnosed with or treated for diseases other than HIV?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15A24-3888-448D-8C07-A2C02AE0DE55}"/>
              </a:ext>
            </a:extLst>
          </p:cNvPr>
          <p:cNvSpPr txBox="1"/>
          <p:nvPr/>
        </p:nvSpPr>
        <p:spPr>
          <a:xfrm>
            <a:off x="7473994" y="2566771"/>
            <a:ext cx="1353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Kidney disease on dialysis (1)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337692"/>
              </p:ext>
            </p:extLst>
          </p:nvPr>
        </p:nvGraphicFramePr>
        <p:xfrm>
          <a:off x="241300" y="620367"/>
          <a:ext cx="8780426" cy="362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58431DB-41EE-4151-B012-8F1B0902E118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When you were first diagnosed, had your HIV progressed to AIDS?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329136"/>
              </p:ext>
            </p:extLst>
          </p:nvPr>
        </p:nvGraphicFramePr>
        <p:xfrm>
          <a:off x="241299" y="371241"/>
          <a:ext cx="8661399" cy="410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E2EA5F5-0F65-4324-9020-4F57D68557CB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Where are you living now?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730552"/>
              </p:ext>
            </p:extLst>
          </p:nvPr>
        </p:nvGraphicFramePr>
        <p:xfrm>
          <a:off x="241299" y="371241"/>
          <a:ext cx="8661399" cy="392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3BE3840-BFBD-4C21-8B3C-F1A18E7A473B}"/>
              </a:ext>
            </a:extLst>
          </p:cNvPr>
          <p:cNvSpPr/>
          <p:nvPr/>
        </p:nvSpPr>
        <p:spPr>
          <a:xfrm>
            <a:off x="2851817" y="120493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Have you been diagnosed with AIDS?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236727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3D21F9D-F3A8-4137-9540-F5A8299E2EC1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06" y="4009292"/>
            <a:ext cx="8178799" cy="7518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4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were first diagnosed with HIV or AIDS, did the agency that gave you your diagnosis also give you a referral to a doctor or clinic that could help you with your HIV medical needs?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921074"/>
              </p:ext>
            </p:extLst>
          </p:nvPr>
        </p:nvGraphicFramePr>
        <p:xfrm>
          <a:off x="241299" y="211015"/>
          <a:ext cx="8661399" cy="3959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36A5019-B618-4B40-BB36-0651298D0946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83022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Did you go to your first HIV doctor’s appointment?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676447"/>
              </p:ext>
            </p:extLst>
          </p:nvPr>
        </p:nvGraphicFramePr>
        <p:xfrm>
          <a:off x="241299" y="185895"/>
          <a:ext cx="8661399" cy="418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04567BD-FE4F-4A62-A5CE-146BA62C457B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Were you provided resources such as a referral to case management or other HIV services?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406883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306C8D6-40F2-4EB2-9F00-162C1C55C3E2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83022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How long after being diagnosed with HIV or AIDS did you see an HIV doctor?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463766"/>
              </p:ext>
            </p:extLst>
          </p:nvPr>
        </p:nvGraphicFramePr>
        <p:xfrm>
          <a:off x="241299" y="241161"/>
          <a:ext cx="8661399" cy="4041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5ED0160-075C-4B37-B1FB-0BDF087BF83B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88" y="4264725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500" spc="150" dirty="0">
                <a:solidFill>
                  <a:schemeClr val="tx2"/>
                </a:solidFill>
              </a:rPr>
              <a:t>If you delayed seeing a doctor to treat your HIV, what were your reasons for not seeing an HIV doctor? (Please check all that apply.)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6B47F-6CE1-42A1-9D67-B5CD0A49E707}"/>
              </a:ext>
            </a:extLst>
          </p:cNvPr>
          <p:cNvSpPr txBox="1"/>
          <p:nvPr/>
        </p:nvSpPr>
        <p:spPr>
          <a:xfrm>
            <a:off x="7267585" y="1892381"/>
            <a:ext cx="167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was in jail, there were no HIV resources (1)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931005"/>
              </p:ext>
            </p:extLst>
          </p:nvPr>
        </p:nvGraphicFramePr>
        <p:xfrm>
          <a:off x="241300" y="461665"/>
          <a:ext cx="8785254" cy="378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B4CA812-FF28-4FEC-9B87-8A3480D3658E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938" y="4254128"/>
            <a:ext cx="8178799" cy="49700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8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past 30 days, how many times have you taken the amount of HIV medications you were told to?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193096"/>
              </p:ext>
            </p:extLst>
          </p:nvPr>
        </p:nvGraphicFramePr>
        <p:xfrm>
          <a:off x="241299" y="158835"/>
          <a:ext cx="8661399" cy="406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B3B83D-DE6B-4BCB-9FBC-9B8E2B4C10BB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400" spc="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answered that you have taken your medications “sometimes”, “not all the time” or “hardly ever” in the past 30 days, what was the reason you missed those doses?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2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498361"/>
              </p:ext>
            </p:extLst>
          </p:nvPr>
        </p:nvGraphicFramePr>
        <p:xfrm>
          <a:off x="427055" y="251209"/>
          <a:ext cx="8450664" cy="3940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BE9658-90AF-4D50-8355-62B365CEF350}"/>
              </a:ext>
            </a:extLst>
          </p:cNvPr>
          <p:cNvSpPr txBox="1"/>
          <p:nvPr/>
        </p:nvSpPr>
        <p:spPr>
          <a:xfrm>
            <a:off x="6091255" y="2440945"/>
            <a:ext cx="2744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Really busy and stressed (1)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3EF847-1855-496C-AE5D-37BE348A008B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44079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Has your HIV medical provider or case manager ever discussed with you the importance of taking your HIV medication?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325882"/>
              </p:ext>
            </p:extLst>
          </p:nvPr>
        </p:nvGraphicFramePr>
        <p:xfrm>
          <a:off x="241299" y="371241"/>
          <a:ext cx="8661399" cy="387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0E10A7A-6A59-4AFE-94E2-8729C6CCA7AF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900" spc="150" dirty="0">
                <a:solidFill>
                  <a:schemeClr val="tx2"/>
                </a:solidFill>
              </a:rPr>
              <a:t>Do you have trouble paying for your HIV medication?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799773"/>
              </p:ext>
            </p:extLst>
          </p:nvPr>
        </p:nvGraphicFramePr>
        <p:xfrm>
          <a:off x="241299" y="251209"/>
          <a:ext cx="8661399" cy="4084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B8836A0-9089-4078-A535-75A3BC5333EB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Have you ever been homeless?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900261"/>
              </p:ext>
            </p:extLst>
          </p:nvPr>
        </p:nvGraphicFramePr>
        <p:xfrm>
          <a:off x="241299" y="371241"/>
          <a:ext cx="8661399" cy="4004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5CFA6BF-0900-45FF-BA5A-3C06DBC5C1BD}"/>
              </a:ext>
            </a:extLst>
          </p:cNvPr>
          <p:cNvSpPr/>
          <p:nvPr/>
        </p:nvSpPr>
        <p:spPr>
          <a:xfrm>
            <a:off x="2851815" y="114829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AFRICAN AMERICAN WOMEN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Are you enrolled in CADAP, also known as the Connecticut AIDS Drug Assistance Program?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046824"/>
              </p:ext>
            </p:extLst>
          </p:nvPr>
        </p:nvGraphicFramePr>
        <p:xfrm>
          <a:off x="241299" y="261257"/>
          <a:ext cx="8661399" cy="3909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B184554-6F69-4269-9185-5E0B4F47A330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Do you know what it means for your HIV Viral Load to be “undetectable”?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050074"/>
              </p:ext>
            </p:extLst>
          </p:nvPr>
        </p:nvGraphicFramePr>
        <p:xfrm>
          <a:off x="241299" y="236137"/>
          <a:ext cx="8661399" cy="393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535872C-2B78-4F64-AEB3-4A1DC66C1DC0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Have you had a discussion with your HIV doctor about reaching an undetectable HIV Viral Load count?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5063527"/>
              </p:ext>
            </p:extLst>
          </p:nvPr>
        </p:nvGraphicFramePr>
        <p:xfrm>
          <a:off x="241299" y="185955"/>
          <a:ext cx="8661399" cy="3985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823084F-B5AD-4CB1-8D78-E9CDE0E4213E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Is your HIV Viral Load Count undetectable?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2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759304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517DFB2-F117-4B83-A358-C4C73935FC77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>
                <a:solidFill>
                  <a:schemeClr val="tx2"/>
                </a:solidFill>
              </a:rPr>
              <a:t>Have you ever stopped going to your HIV medical provider for more than six months?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3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928221"/>
              </p:ext>
            </p:extLst>
          </p:nvPr>
        </p:nvGraphicFramePr>
        <p:xfrm>
          <a:off x="241299" y="371241"/>
          <a:ext cx="8661399" cy="38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3454D16-34CB-4C92-81CC-7AC73E9EECB3}"/>
              </a:ext>
            </a:extLst>
          </p:cNvPr>
          <p:cNvSpPr txBox="1"/>
          <p:nvPr/>
        </p:nvSpPr>
        <p:spPr>
          <a:xfrm>
            <a:off x="1557921" y="2177984"/>
            <a:ext cx="2224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forgot I had an appointment (1)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8B666-5CEF-4B62-8492-FE13286A8535}"/>
              </a:ext>
            </a:extLst>
          </p:cNvPr>
          <p:cNvSpPr/>
          <p:nvPr/>
        </p:nvSpPr>
        <p:spPr>
          <a:xfrm>
            <a:off x="2670055" y="125517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YOUNG MSM AFRICAN AMERCAN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67E8B1-2584-4405-A9B2-51F387D567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119927"/>
            <a:ext cx="4596245" cy="12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B739B3-0162-436E-947C-88F882BD059F}"/>
              </a:ext>
            </a:extLst>
          </p:cNvPr>
          <p:cNvSpPr/>
          <p:nvPr/>
        </p:nvSpPr>
        <p:spPr>
          <a:xfrm>
            <a:off x="467591" y="1869317"/>
            <a:ext cx="8385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TRANSGENDER FEMALE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9 CLIENTS</a:t>
            </a:r>
          </a:p>
          <a:p>
            <a:pPr algn="ctr"/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210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1600" spc="150" dirty="0">
                <a:solidFill>
                  <a:schemeClr val="tx2"/>
                </a:solidFill>
              </a:rPr>
              <a:t>Please tell us which agency you are currently receiving your HIV services, check all that apply.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996759"/>
              </p:ext>
            </p:extLst>
          </p:nvPr>
        </p:nvGraphicFramePr>
        <p:xfrm>
          <a:off x="241299" y="371241"/>
          <a:ext cx="8661399" cy="379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54DE4C1-F4C3-4554-B006-EB451123DD17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71044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How old are you?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/>
        </p:nvGraphicFramePr>
        <p:xfrm>
          <a:off x="241299" y="371241"/>
          <a:ext cx="8661399" cy="3899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0F2D290-562E-4EF3-9676-040A26BB1542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  <p:extLst>
      <p:ext uri="{BB962C8B-B14F-4D97-AF65-F5344CB8AC3E}">
        <p14:creationId xmlns:p14="http://schemas.microsoft.com/office/powerpoint/2010/main" val="80933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16096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What is your ethnic background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089808"/>
              </p:ext>
            </p:extLst>
          </p:nvPr>
        </p:nvGraphicFramePr>
        <p:xfrm>
          <a:off x="241299" y="371241"/>
          <a:ext cx="8661399" cy="3861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15A6006-2D9D-489D-BDC5-AD9296A7E797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4227008"/>
            <a:ext cx="8178799" cy="49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sz="2100" spc="150" dirty="0">
                <a:solidFill>
                  <a:schemeClr val="tx2"/>
                </a:solidFill>
              </a:rPr>
              <a:t>What is your race?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299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0026"/>
            <a:ext cx="9144000" cy="3634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936799"/>
              </p:ext>
            </p:extLst>
          </p:nvPr>
        </p:nvGraphicFramePr>
        <p:xfrm>
          <a:off x="241299" y="371241"/>
          <a:ext cx="8661399" cy="3944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B013AC7-2F33-4CD6-AF84-01F4441D072F}"/>
              </a:ext>
            </a:extLst>
          </p:cNvPr>
          <p:cNvSpPr/>
          <p:nvPr/>
        </p:nvSpPr>
        <p:spPr>
          <a:xfrm>
            <a:off x="3293627" y="125517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TRANSGENDER FEMALE</a:t>
            </a:r>
          </a:p>
        </p:txBody>
      </p:sp>
    </p:spTree>
    <p:extLst>
      <p:ext uri="{BB962C8B-B14F-4D97-AF65-F5344CB8AC3E}">
        <p14:creationId xmlns:p14="http://schemas.microsoft.com/office/powerpoint/2010/main" val="348079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M-template-20140529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ata slides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sponse Summary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5.xml><?xml version="1.0" encoding="utf-8"?>
<a:theme xmlns:a="http://schemas.openxmlformats.org/drawingml/2006/main" name="1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2536</Words>
  <Application>Microsoft Office PowerPoint</Application>
  <PresentationFormat>On-screen Show (16:9)</PresentationFormat>
  <Paragraphs>321</Paragraphs>
  <Slides>133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45" baseType="lpstr">
      <vt:lpstr>Arial</vt:lpstr>
      <vt:lpstr>Calibri</vt:lpstr>
      <vt:lpstr>Century Gothic</vt:lpstr>
      <vt:lpstr>Corbel</vt:lpstr>
      <vt:lpstr>Helvetica Neue</vt:lpstr>
      <vt:lpstr>Wingdings</vt:lpstr>
      <vt:lpstr>SM-template-20140529</vt:lpstr>
      <vt:lpstr>Data slides</vt:lpstr>
      <vt:lpstr>Response Summary</vt:lpstr>
      <vt:lpstr>Banded</vt:lpstr>
      <vt:lpstr>1_Banded</vt:lpstr>
      <vt:lpstr>Worksheet</vt:lpstr>
      <vt:lpstr>PowerPoint Presentation</vt:lpstr>
      <vt:lpstr>PowerPoint Presentation</vt:lpstr>
      <vt:lpstr>PowerPoint Presentation</vt:lpstr>
      <vt:lpstr>Please tell us which agency you are currently receiving your HIV services, check all that apply.</vt:lpstr>
      <vt:lpstr>How old are you?</vt:lpstr>
      <vt:lpstr>What Languages do you speak?</vt:lpstr>
      <vt:lpstr>What is the highest level of education you have completed?</vt:lpstr>
      <vt:lpstr>Where are you living now?</vt:lpstr>
      <vt:lpstr>Have you ever been homeless?</vt:lpstr>
      <vt:lpstr>How much money do you make per month?</vt:lpstr>
      <vt:lpstr>What type of health insurance do you currently have?</vt:lpstr>
      <vt:lpstr>If you marked that you have private insurance, did you sign up for the insurance because of the Affordable Care Act or Obamacare?</vt:lpstr>
      <vt:lpstr>Are you currently taking HIV medications?</vt:lpstr>
      <vt:lpstr>PowerPoint Presentation</vt:lpstr>
      <vt:lpstr>Where did you find out you had HIV?</vt:lpstr>
      <vt:lpstr>Why did you get tested for HIV?</vt:lpstr>
      <vt:lpstr>PowerPoint Presentation</vt:lpstr>
      <vt:lpstr>When you were first diagnosed, had your HIV progressed to AIDS?</vt:lpstr>
      <vt:lpstr>Have you been diagnosed with AIDS?</vt:lpstr>
      <vt:lpstr>When you were first diagnosed with HIV or AIDS, did the agency that gave you your diagnosis also give you a referral to a doctor or clinic that could help you with your HIV medical needs?</vt:lpstr>
      <vt:lpstr>Did you go to your first HIV doctor’s appointment?</vt:lpstr>
      <vt:lpstr>Were you provided resources such as a referral to case management or other HIV services?</vt:lpstr>
      <vt:lpstr>How long after being diagnosed with HIV or AIDS did you see an HIV doctor?</vt:lpstr>
      <vt:lpstr>If you delayed seeing a doctor to treat your HIV, what were your reasons for not seeing an HIV doctor? (Please check all that apply.)</vt:lpstr>
      <vt:lpstr>In the past 30 days, how many times have you taken the amount of HIV medications you were told to?</vt:lpstr>
      <vt:lpstr>If you answered that you have taken your medications “sometimes”, “not all the time” or “hardly ever” in the past 30 days, what was the reason you missed those doses?</vt:lpstr>
      <vt:lpstr>Has your HIV medical provider or case manager ever discussed with you the importance of taking your HIV medication?</vt:lpstr>
      <vt:lpstr>Do you have trouble paying for your HIV medication?</vt:lpstr>
      <vt:lpstr>Are you enrolled in CADAP, also known as the Connecticut AIDS Drug Assistance Program?</vt:lpstr>
      <vt:lpstr>Do you know what it means for your HIV Viral Load to be “undetectable”?</vt:lpstr>
      <vt:lpstr>Have you had a discussion with your HIV doctor about reaching an undetectable HIV Viral Load count?</vt:lpstr>
      <vt:lpstr>Is your HIV Viral Load Count undetectable?</vt:lpstr>
      <vt:lpstr>Have you ever stopped going to your HIV medical provider for more than six months?</vt:lpstr>
      <vt:lpstr>If  you answered yes to the question above, please tell us what kept you from participating in medical care. Check all the items that apply to you below.</vt:lpstr>
      <vt:lpstr>PowerPoint Presentation</vt:lpstr>
      <vt:lpstr>Please tell us which agency you are currently receiving your HIV services, check all that apply.</vt:lpstr>
      <vt:lpstr>What Languages do you speak?</vt:lpstr>
      <vt:lpstr>What is the highest level of education you have completed?</vt:lpstr>
      <vt:lpstr>Where are you living now?</vt:lpstr>
      <vt:lpstr>Have you ever been homeless?</vt:lpstr>
      <vt:lpstr>How much money do you make per month?</vt:lpstr>
      <vt:lpstr>What type of health insurance do you currently have?</vt:lpstr>
      <vt:lpstr>If you marked that you have private insurance, did you sign up for the insurance because of the Affordable Care Act or Obamacare?</vt:lpstr>
      <vt:lpstr>Are you currently taking HIV medications?</vt:lpstr>
      <vt:lpstr>Do you know how you may have acquired HIV/AIDS? (Please check all that apply.)</vt:lpstr>
      <vt:lpstr>Where did you find out you had HIV?</vt:lpstr>
      <vt:lpstr>Why did you get tested for HIV?</vt:lpstr>
      <vt:lpstr>Have you ever been diagnosed with or treated for diseases other than HIV?</vt:lpstr>
      <vt:lpstr>When you were first diagnosed, had your HIV progressed to AIDS?</vt:lpstr>
      <vt:lpstr>Have you been diagnosed with AIDS?</vt:lpstr>
      <vt:lpstr>When you were first diagnosed with HIV or AIDS, did the agency that gave you your diagnosis also give you a referral to a doctor or clinic that could help you with your HIV medical needs?</vt:lpstr>
      <vt:lpstr>Did you go to your first HIV doctor’s appointment?</vt:lpstr>
      <vt:lpstr>Were you provided resources such as a referral to case management or other HIV services?</vt:lpstr>
      <vt:lpstr>How long after being diagnosed with HIV or AIDS did you see an HIV doctor?</vt:lpstr>
      <vt:lpstr>If you delayed seeing a doctor to treat your HIV, what were your reasons for not seeing an HIV doctor? (Please check all that apply.)</vt:lpstr>
      <vt:lpstr>In the past 30 days, how many times have you taken the amount of HIV medications you were told to?</vt:lpstr>
      <vt:lpstr>Has your HIV medical provider or case manager ever discussed with you the importance of taking your HIV medication?</vt:lpstr>
      <vt:lpstr>Do you have trouble paying for your HIV medication?</vt:lpstr>
      <vt:lpstr>Are you enrolled in CADAP, also known as the Connecticut AIDS Drug Assistance Program?</vt:lpstr>
      <vt:lpstr>Do you know what it means for your HIV Viral Load to be “undetectable”?</vt:lpstr>
      <vt:lpstr>Have you had a discussion with your HIV doctor about reaching an undetectable HIV Viral Load count?</vt:lpstr>
      <vt:lpstr>Is your HIV Viral Load Count undetectable?</vt:lpstr>
      <vt:lpstr>Have you ever stopped going to your HIV medical provider for more than six months?</vt:lpstr>
      <vt:lpstr>PowerPoint Presentation</vt:lpstr>
      <vt:lpstr>Please tell us which agency you are currently receiving your HIV services, check all that apply.</vt:lpstr>
      <vt:lpstr>What Languages do you speak?</vt:lpstr>
      <vt:lpstr>What is the highest level of education you have completed?</vt:lpstr>
      <vt:lpstr>Have you been in jail or prison in the last 12 months?</vt:lpstr>
      <vt:lpstr>Where are you living now?</vt:lpstr>
      <vt:lpstr>Have you ever been homeless?</vt:lpstr>
      <vt:lpstr>How much money do you make per month?</vt:lpstr>
      <vt:lpstr>What type of health insurance do you currently have?</vt:lpstr>
      <vt:lpstr>If you marked that you have private insurance, did you sign up for the insurance because of the Affordable Care Act or Obamacare?</vt:lpstr>
      <vt:lpstr>Are you currently taking HIV medications?</vt:lpstr>
      <vt:lpstr>Do you know how you may have acquired HIV/AIDS? (Please check all that apply.)</vt:lpstr>
      <vt:lpstr>Where did you find out you had HIV?</vt:lpstr>
      <vt:lpstr>Why did you get tested for HIV?</vt:lpstr>
      <vt:lpstr>Have you ever been diagnosed with or treated for diseases other than HIV?</vt:lpstr>
      <vt:lpstr>When you were first diagnosed, had your HIV progressed to AIDS?</vt:lpstr>
      <vt:lpstr>Have you been diagnosed with AIDS?</vt:lpstr>
      <vt:lpstr>When you were first diagnosed with HIV or AIDS, did the agency that gave you your diagnosis also give you a referral to a doctor or clinic that could help you with your HIV medical needs?</vt:lpstr>
      <vt:lpstr>Did you go to your first HIV doctor’s appointment?</vt:lpstr>
      <vt:lpstr>Were you provided resources such as a referral to case management or other HIV services?</vt:lpstr>
      <vt:lpstr>How long after being diagnosed with HIV or AIDS did you see an HIV doctor?</vt:lpstr>
      <vt:lpstr>If you delayed seeing a doctor to treat your HIV, what were your reasons for not seeing an HIV doctor? (Please check all that apply.)</vt:lpstr>
      <vt:lpstr>In the past 30 days, how many times have you taken the amount of HIV medications you were told to?</vt:lpstr>
      <vt:lpstr>If you answered that you have taken your medications “sometimes”, “not all the time” or “hardly ever” in the past 30 days, what was the reason you missed those doses?</vt:lpstr>
      <vt:lpstr>Has your HIV medical provider or case manager ever discussed with you the importance of taking your HIV medication?</vt:lpstr>
      <vt:lpstr>Do you have trouble paying for your HIV medication?</vt:lpstr>
      <vt:lpstr>Are you enrolled in CADAP, also known as the Connecticut AIDS Drug Assistance Program?</vt:lpstr>
      <vt:lpstr>Do you know what it means for your HIV Viral Load to be “undetectable”?</vt:lpstr>
      <vt:lpstr>Have you had a discussion with your HIV doctor about reaching an undetectable HIV Viral Load count?</vt:lpstr>
      <vt:lpstr>Is your HIV Viral Load Count undetectable?</vt:lpstr>
      <vt:lpstr>Have you ever stopped going to your HIV medical provider for more than six months?</vt:lpstr>
      <vt:lpstr>PowerPoint Presentation</vt:lpstr>
      <vt:lpstr>Please tell us which agency you are currently receiving your HIV services, check all that apply.</vt:lpstr>
      <vt:lpstr>How old are you?</vt:lpstr>
      <vt:lpstr>What is your ethnic background</vt:lpstr>
      <vt:lpstr>What is your race?</vt:lpstr>
      <vt:lpstr>What Languages do you speak?</vt:lpstr>
      <vt:lpstr>What is the highest level of education you have completed?</vt:lpstr>
      <vt:lpstr>Have you been in jail or prison in the last 12 months?</vt:lpstr>
      <vt:lpstr>Where are you living now?</vt:lpstr>
      <vt:lpstr>Have you ever been homeless?</vt:lpstr>
      <vt:lpstr>How much money do you make per month?</vt:lpstr>
      <vt:lpstr>What type of health insurance do you currently have?</vt:lpstr>
      <vt:lpstr>Are you currently taking HIV medications?</vt:lpstr>
      <vt:lpstr>Do you know how you may have acquired HIV/AIDS? (Please check all that apply.)</vt:lpstr>
      <vt:lpstr>Where did you find out you had HIV?</vt:lpstr>
      <vt:lpstr>Why did you get tested for HIV?</vt:lpstr>
      <vt:lpstr>Have you ever been diagnosed with or treated for diseases other than HIV?</vt:lpstr>
      <vt:lpstr>When you were first diagnosed, had your HIV progressed to AIDS?</vt:lpstr>
      <vt:lpstr>Have you been diagnosed with AIDS?</vt:lpstr>
      <vt:lpstr>When you were first diagnosed with HIV or AIDS, did the agency that gave you your diagnosis also give you a referral to a doctor or clinic that could help you with your HIV medical needs?</vt:lpstr>
      <vt:lpstr>Did you go to your first HIV doctor’s appointment?</vt:lpstr>
      <vt:lpstr>Were you provided resources such as a referral to case management or other HIV services?</vt:lpstr>
      <vt:lpstr>How long after being diagnosed with HIV or AIDS did you see an HIV doctor?</vt:lpstr>
      <vt:lpstr>If you delayed seeing a doctor to treat your HIV, what were your reasons for not seeing an HIV doctor? (Please check all that apply)</vt:lpstr>
      <vt:lpstr>In the past 30 days, how many times have you taken the amount of HIV medications you were told to?</vt:lpstr>
      <vt:lpstr>Has your HIV medical provider or case manager ever discussed with you the importance of taking your HIV medication?</vt:lpstr>
      <vt:lpstr>Do you have trouble paying for your HIV medication?</vt:lpstr>
      <vt:lpstr>Are you enrolled in CADAP, also known as the Connecticut AIDS Drug Assistance Program?</vt:lpstr>
      <vt:lpstr>Do you know what it means for your HIV Viral Load to be “undetectable”?</vt:lpstr>
      <vt:lpstr>Have you had a discussion with your HIV doctor about reaching an undetectable HIV Viral Load count?</vt:lpstr>
      <vt:lpstr>Is your HIV Viral Load Count undetectable?</vt:lpstr>
      <vt:lpstr>Have you ever stopped going to your HIV medical provider for more than six months?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Seaburg</dc:creator>
  <cp:lastModifiedBy>Sara Seaburg</cp:lastModifiedBy>
  <cp:revision>6</cp:revision>
  <dcterms:created xsi:type="dcterms:W3CDTF">2019-07-23T21:51:40Z</dcterms:created>
  <dcterms:modified xsi:type="dcterms:W3CDTF">2019-07-25T16:07:02Z</dcterms:modified>
</cp:coreProperties>
</file>